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6256000" cy="1300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1pPr>
    <a:lvl2pPr marL="0" marR="0" indent="3429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2pPr>
    <a:lvl3pPr marL="0" marR="0" indent="6858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3pPr>
    <a:lvl4pPr marL="0" marR="0" indent="10287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4pPr>
    <a:lvl5pPr marL="0" marR="0" indent="13716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5pPr>
    <a:lvl6pPr marL="0" marR="0" indent="17145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6pPr>
    <a:lvl7pPr marL="0" marR="0" indent="20574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7pPr>
    <a:lvl8pPr marL="0" marR="0" indent="24003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8pPr>
    <a:lvl9pPr marL="0" marR="0" indent="27432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63600" latinLnBrk="0">
      <a:defRPr sz="4000">
        <a:latin typeface="Lucida Grande"/>
        <a:ea typeface="Lucida Grande"/>
        <a:cs typeface="Lucida Grande"/>
        <a:sym typeface="Lucida Grande"/>
      </a:defRPr>
    </a:lvl1pPr>
    <a:lvl2pPr indent="228600" defTabSz="863600" latinLnBrk="0">
      <a:defRPr sz="4000">
        <a:latin typeface="Lucida Grande"/>
        <a:ea typeface="Lucida Grande"/>
        <a:cs typeface="Lucida Grande"/>
        <a:sym typeface="Lucida Grande"/>
      </a:defRPr>
    </a:lvl2pPr>
    <a:lvl3pPr indent="457200" defTabSz="863600" latinLnBrk="0">
      <a:defRPr sz="4000">
        <a:latin typeface="Lucida Grande"/>
        <a:ea typeface="Lucida Grande"/>
        <a:cs typeface="Lucida Grande"/>
        <a:sym typeface="Lucida Grande"/>
      </a:defRPr>
    </a:lvl3pPr>
    <a:lvl4pPr indent="685800" defTabSz="863600" latinLnBrk="0">
      <a:defRPr sz="4000">
        <a:latin typeface="Lucida Grande"/>
        <a:ea typeface="Lucida Grande"/>
        <a:cs typeface="Lucida Grande"/>
        <a:sym typeface="Lucida Grande"/>
      </a:defRPr>
    </a:lvl4pPr>
    <a:lvl5pPr indent="914400" defTabSz="863600" latinLnBrk="0">
      <a:defRPr sz="4000">
        <a:latin typeface="Lucida Grande"/>
        <a:ea typeface="Lucida Grande"/>
        <a:cs typeface="Lucida Grande"/>
        <a:sym typeface="Lucida Grande"/>
      </a:defRPr>
    </a:lvl5pPr>
    <a:lvl6pPr indent="1143000" defTabSz="863600" latinLnBrk="0">
      <a:defRPr sz="4000">
        <a:latin typeface="Lucida Grande"/>
        <a:ea typeface="Lucida Grande"/>
        <a:cs typeface="Lucida Grande"/>
        <a:sym typeface="Lucida Grande"/>
      </a:defRPr>
    </a:lvl6pPr>
    <a:lvl7pPr indent="1371600" defTabSz="863600" latinLnBrk="0">
      <a:defRPr sz="4000">
        <a:latin typeface="Lucida Grande"/>
        <a:ea typeface="Lucida Grande"/>
        <a:cs typeface="Lucida Grande"/>
        <a:sym typeface="Lucida Grande"/>
      </a:defRPr>
    </a:lvl7pPr>
    <a:lvl8pPr indent="1600200" defTabSz="863600" latinLnBrk="0">
      <a:defRPr sz="4000">
        <a:latin typeface="Lucida Grande"/>
        <a:ea typeface="Lucida Grande"/>
        <a:cs typeface="Lucida Grande"/>
        <a:sym typeface="Lucida Grande"/>
      </a:defRPr>
    </a:lvl8pPr>
    <a:lvl9pPr indent="1828800" defTabSz="863600" latinLnBrk="0">
      <a:defRPr sz="4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1081600" y="4330700"/>
            <a:ext cx="11379201" cy="6565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8636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17272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26035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34671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McStas and McXtrace: simulation tools for neutron- and X-ray instruments"/>
          <p:cNvSpPr txBox="1"/>
          <p:nvPr/>
        </p:nvSpPr>
        <p:spPr>
          <a:xfrm>
            <a:off x="1092200" y="12090400"/>
            <a:ext cx="858897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8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0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540" y="239570"/>
            <a:ext cx="762930" cy="1107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5392" y="89273"/>
            <a:ext cx="1408369" cy="14083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1081599" y="0"/>
            <a:ext cx="11385602" cy="40482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6618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930275"/>
            <a:ext cx="2117329" cy="112712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Text"/>
          <p:cNvSpPr txBox="1"/>
          <p:nvPr>
            <p:ph type="title"/>
          </p:nvPr>
        </p:nvSpPr>
        <p:spPr>
          <a:xfrm>
            <a:off x="813593" y="894556"/>
            <a:ext cx="14628814" cy="235664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6150" y="11805800"/>
            <a:ext cx="1015651" cy="59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3750" y="11725700"/>
            <a:ext cx="521551" cy="757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150" y="11617249"/>
            <a:ext cx="852751" cy="85275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McStas and McXtrace: simulation tools for neutron- and X-ray instruments"/>
          <p:cNvSpPr txBox="1"/>
          <p:nvPr/>
        </p:nvSpPr>
        <p:spPr>
          <a:xfrm>
            <a:off x="1252799" y="11916499"/>
            <a:ext cx="8612102" cy="31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550" tIns="35550" rIns="35550" bIns="3555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44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1700" y="11806700"/>
            <a:ext cx="1015651" cy="59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itle Text"/>
          <p:cNvSpPr txBox="1"/>
          <p:nvPr>
            <p:ph type="title"/>
          </p:nvPr>
        </p:nvSpPr>
        <p:spPr>
          <a:xfrm>
            <a:off x="1521899" y="406400"/>
            <a:ext cx="12959551" cy="25758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defTabSz="914400">
              <a:defRPr b="0" sz="2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idx="1"/>
          </p:nvPr>
        </p:nvSpPr>
        <p:spPr>
          <a:xfrm>
            <a:off x="1521899" y="3252199"/>
            <a:ext cx="12959551" cy="9346201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4572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8801100" y="13804900"/>
            <a:ext cx="444500" cy="4826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/>
          <a:lstStyle>
            <a:lvl1pPr algn="ctr">
              <a:buClrTx/>
              <a:defRPr sz="2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801100" y="13804900"/>
            <a:ext cx="444500" cy="4826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/>
          <a:lstStyle>
            <a:lvl1pPr algn="ctr">
              <a:buClrTx/>
              <a:defRPr sz="2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DTU-DK-A1.jpg" descr="DTU-DK-A1.jpg"/>
          <p:cNvPicPr>
            <a:picLocks noChangeAspect="1"/>
          </p:cNvPicPr>
          <p:nvPr/>
        </p:nvPicPr>
        <p:blipFill>
          <a:blip r:embed="rId2">
            <a:extLst/>
          </a:blip>
          <a:srcRect l="78431" t="0" r="0" b="0"/>
          <a:stretch>
            <a:fillRect/>
          </a:stretch>
        </p:blipFill>
        <p:spPr>
          <a:xfrm>
            <a:off x="14703778" y="903111"/>
            <a:ext cx="852312" cy="9482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6/10/2017"/>
          <p:cNvSpPr txBox="1"/>
          <p:nvPr/>
        </p:nvSpPr>
        <p:spPr>
          <a:xfrm>
            <a:off x="13543844" y="11921066"/>
            <a:ext cx="135749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733973">
              <a:defRPr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6/10/2017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083733" y="11921066"/>
            <a:ext cx="271066" cy="241301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1733973">
              <a:buClrTx/>
              <a:defRPr>
                <a:solidFill>
                  <a:srgbClr val="000000"/>
                </a:solidFill>
                <a:uFillTx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1" name="DTU Nutech, DTU Physics, Technical University of Denmark"/>
          <p:cNvSpPr txBox="1"/>
          <p:nvPr/>
        </p:nvSpPr>
        <p:spPr>
          <a:xfrm>
            <a:off x="1758244" y="11921066"/>
            <a:ext cx="737940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33973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DTU Nutech, DTU Physics, Technical University of Denmark</a:t>
            </a:r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1083733" y="948266"/>
            <a:ext cx="13817601" cy="2032001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defTabSz="1733973">
              <a:defRPr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1083733" y="3251200"/>
            <a:ext cx="13817601" cy="8116712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marL="354210" indent="-354210" defTabSz="1733973">
              <a:buClrTx/>
              <a:buChar char="»"/>
              <a:defRPr sz="3000">
                <a:uFillTx/>
              </a:defRPr>
            </a:lvl1pPr>
            <a:lvl2pPr marL="704850" indent="-325437" defTabSz="1733973">
              <a:buClrTx/>
              <a:buChar char="–"/>
              <a:defRPr sz="3000">
                <a:uFillTx/>
              </a:defRPr>
            </a:lvl2pPr>
            <a:lvl3pPr marL="1431925" indent="-381000" defTabSz="1733973">
              <a:buClrTx/>
              <a:defRPr sz="3000">
                <a:uFillTx/>
              </a:defRPr>
            </a:lvl3pPr>
            <a:lvl4pPr marL="1851025" indent="-381000" defTabSz="1733973">
              <a:buClrTx/>
              <a:buChar char="–"/>
              <a:defRPr sz="3000">
                <a:uFillTx/>
              </a:defRPr>
            </a:lvl4pPr>
            <a:lvl5pPr marL="2270125" indent="-381000" defTabSz="1733973">
              <a:buClrTx/>
              <a:buChar char="»"/>
              <a:defRPr sz="3000">
                <a:uFillTx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812799" y="570090"/>
            <a:ext cx="14630401" cy="2681111"/>
          </a:xfrm>
          <a:prstGeom prst="rect">
            <a:avLst/>
          </a:prstGeom>
          <a:ln>
            <a:miter lim="400000"/>
          </a:ln>
        </p:spPr>
        <p:txBody>
          <a:bodyPr lIns="81279" tIns="81279" rIns="81279" bIns="81279" anchor="ctr">
            <a:normAutofit fontScale="100000" lnSpcReduction="0"/>
          </a:bodyPr>
          <a:lstStyle>
            <a:lvl1pPr algn="ctr" defTabSz="457200">
              <a:defRPr b="0" sz="8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xfrm>
            <a:off x="812799" y="3251200"/>
            <a:ext cx="14630401" cy="9347200"/>
          </a:xfrm>
          <a:prstGeom prst="rect">
            <a:avLst/>
          </a:prstGeom>
          <a:ln>
            <a:miter lim="400000"/>
          </a:ln>
        </p:spPr>
        <p:txBody>
          <a:bodyPr lIns="81279" tIns="81279" rIns="81279" bIns="81279">
            <a:normAutofit fontScale="100000" lnSpcReduction="0"/>
          </a:bodyPr>
          <a:lstStyle>
            <a:lvl1pPr marL="642937" indent="-642937" defTabSz="457200">
              <a:buClrTx/>
              <a:buFont typeface="Arial"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marL="1069521" indent="-612321" defTabSz="457200">
              <a:buClrTx/>
              <a:buFont typeface="Arial"/>
              <a:buChar char="–"/>
              <a:defRPr sz="6000">
                <a:latin typeface="Calibri"/>
                <a:ea typeface="Calibri"/>
                <a:cs typeface="Calibri"/>
                <a:sym typeface="Calibri"/>
              </a:defRPr>
            </a:lvl2pPr>
            <a:lvl3pPr marL="1485900" indent="-571500" defTabSz="457200">
              <a:buClrTx/>
              <a:buFont typeface="Arial"/>
              <a:defRPr sz="6000">
                <a:latin typeface="Calibri"/>
                <a:ea typeface="Calibri"/>
                <a:cs typeface="Calibri"/>
                <a:sym typeface="Calibri"/>
              </a:defRPr>
            </a:lvl3pPr>
            <a:lvl4pPr marL="2057400" indent="-685800" defTabSz="457200">
              <a:buClrTx/>
              <a:buFont typeface="Arial"/>
              <a:buChar char="–"/>
              <a:defRPr sz="6000">
                <a:latin typeface="Calibri"/>
                <a:ea typeface="Calibri"/>
                <a:cs typeface="Calibri"/>
                <a:sym typeface="Calibri"/>
              </a:defRPr>
            </a:lvl4pPr>
            <a:lvl5pPr marL="2514600" indent="-685800" defTabSz="457200">
              <a:buClrTx/>
              <a:buFont typeface="Arial"/>
              <a:buChar char="»"/>
              <a:defRPr sz="6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650133" y="11778403"/>
            <a:ext cx="3793067" cy="505461"/>
          </a:xfrm>
          <a:prstGeom prst="rect">
            <a:avLst/>
          </a:prstGeom>
          <a:ln>
            <a:miter lim="400000"/>
          </a:ln>
        </p:spPr>
        <p:txBody>
          <a:bodyPr wrap="square" lIns="81279" tIns="81279" rIns="81279" bIns="81279" anchor="ctr"/>
          <a:lstStyle>
            <a:lvl1pPr algn="r" defTabSz="914400">
              <a:spcBef>
                <a:spcPts val="700"/>
              </a:spcBef>
              <a:buClrTx/>
              <a:defRPr sz="2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TU Physics, Technical University of Denmark"/>
          <p:cNvSpPr txBox="1"/>
          <p:nvPr/>
        </p:nvSpPr>
        <p:spPr>
          <a:xfrm>
            <a:off x="1758243" y="11921066"/>
            <a:ext cx="7520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b="1"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3000"/>
            </a:pPr>
            <a:r>
              <a:rPr b="1" sz="1600"/>
              <a:t>DTU Physics, Technical University of Denmark</a:t>
            </a:r>
          </a:p>
        </p:txBody>
      </p:sp>
      <p:pic>
        <p:nvPicPr>
          <p:cNvPr id="4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8663" y="903111"/>
            <a:ext cx="649112" cy="94262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Add Presentation Title in Footer via ”Insert”; ”Header &amp; Footer”"/>
          <p:cNvSpPr txBox="1"/>
          <p:nvPr/>
        </p:nvSpPr>
        <p:spPr>
          <a:xfrm>
            <a:off x="16569340" y="11508249"/>
            <a:ext cx="3079941" cy="1381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1279" tIns="81279" rIns="81279" bIns="81279">
            <a:spAutoFit/>
          </a:bodyPr>
          <a:lstStyle>
            <a:lvl1pPr algn="l" defTabSz="9144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sz="3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Add Presentation Title in Footer via ”Insert”; ”Header &amp; Footer”</a:t>
            </a:r>
          </a:p>
        </p:txBody>
      </p:sp>
      <p:sp>
        <p:nvSpPr>
          <p:cNvPr id="51" name="Line"/>
          <p:cNvSpPr/>
          <p:nvPr/>
        </p:nvSpPr>
        <p:spPr>
          <a:xfrm>
            <a:off x="16336277" y="12047149"/>
            <a:ext cx="256001" cy="1"/>
          </a:xfrm>
          <a:prstGeom prst="line">
            <a:avLst/>
          </a:prstGeom>
          <a:solidFill>
            <a:srgbClr val="FF9900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2" name="http://www.fysik.dtu.dk/english/%7E/media/Institutter/Fysik/Research/NEXMAP/NEXMAP_logo_6_220x200.ashx?mw=460" descr="http://www.fysik.dtu.dk/english/%7E/media/Institutter/Fysik/Research/NEXMAP/NEXMAP_logo_6_220x200.ashx?mw=4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229916"/>
            <a:ext cx="1920000" cy="19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Text"/>
          <p:cNvSpPr txBox="1"/>
          <p:nvPr>
            <p:ph type="title"/>
          </p:nvPr>
        </p:nvSpPr>
        <p:spPr>
          <a:xfrm>
            <a:off x="1083733" y="406399"/>
            <a:ext cx="13817601" cy="2573868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idx="1"/>
          </p:nvPr>
        </p:nvSpPr>
        <p:spPr>
          <a:xfrm>
            <a:off x="1083733" y="3251200"/>
            <a:ext cx="13817601" cy="93472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354211" indent="-354211" defTabSz="914400">
              <a:spcBef>
                <a:spcPts val="300"/>
              </a:spcBef>
              <a:buClrTx/>
              <a:defRPr sz="3000"/>
            </a:lvl1pPr>
            <a:lvl2pPr marL="745530" indent="-366118" defTabSz="914400">
              <a:spcBef>
                <a:spcPts val="300"/>
              </a:spcBef>
              <a:buClrTx/>
              <a:buChar char="–"/>
              <a:defRPr sz="3000"/>
            </a:lvl2pPr>
            <a:lvl3pPr marL="1479550" indent="-428625" defTabSz="914400">
              <a:spcBef>
                <a:spcPts val="300"/>
              </a:spcBef>
              <a:buClrTx/>
              <a:defRPr sz="3000"/>
            </a:lvl3pPr>
            <a:lvl4pPr marL="1898650" indent="-428625" defTabSz="914400">
              <a:spcBef>
                <a:spcPts val="300"/>
              </a:spcBef>
              <a:buClrTx/>
              <a:buChar char="–"/>
              <a:defRPr sz="3000"/>
            </a:lvl4pPr>
            <a:lvl5pPr marL="2317750" indent="-428625" defTabSz="914400">
              <a:spcBef>
                <a:spcPts val="300"/>
              </a:spcBef>
              <a:buClrTx/>
              <a:buChar char="»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083733" y="11921066"/>
            <a:ext cx="544001" cy="241301"/>
          </a:xfrm>
          <a:prstGeom prst="rect">
            <a:avLst/>
          </a:prstGeom>
          <a:ln>
            <a:miter lim="400000"/>
          </a:ln>
        </p:spPr>
        <p:txBody>
          <a:bodyPr wrap="square"/>
          <a:lstStyle>
            <a:lvl1pPr defTabSz="914400">
              <a:spcBef>
                <a:spcPts val="500"/>
              </a:spcBef>
              <a:buClr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indent="57150" defTabSz="914400">
              <a:lnSpc>
                <a:spcPts val="3000"/>
              </a:lnSpc>
              <a:defRPr b="0" sz="5000"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0" indent="571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0" indent="738187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0" indent="14160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0" indent="2093913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0" indent="2689225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algn="ctr" defTabSz="914400">
              <a:defRPr b="0" sz="11200">
                <a:uFillTx/>
                <a:latin typeface="TitilliumText14L 600 wt"/>
                <a:ea typeface="TitilliumText14L 600 wt"/>
                <a:cs typeface="TitilliumText14L 600 wt"/>
                <a:sym typeface="TitilliumText14L 6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1079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5240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968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4130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857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5800" y="11684000"/>
            <a:ext cx="594360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74800" y="12090400"/>
            <a:ext cx="489200" cy="710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9.png" descr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02234" y="12094230"/>
            <a:ext cx="939801" cy="704852"/>
          </a:xfrm>
          <a:prstGeom prst="rect">
            <a:avLst/>
          </a:prstGeom>
        </p:spPr>
      </p:pic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indent="57150" defTabSz="914400">
              <a:lnSpc>
                <a:spcPts val="3000"/>
              </a:lnSpc>
              <a:defRPr b="0" sz="5000"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0" indent="571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0" indent="738187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0" indent="14160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0" indent="2093913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0" indent="2689225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081600" y="3035300"/>
            <a:ext cx="13824000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1081600" y="0"/>
            <a:ext cx="13824000" cy="2747734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081600" y="12632987"/>
            <a:ext cx="271066" cy="241301"/>
          </a:xfrm>
          <a:prstGeom prst="rect">
            <a:avLst/>
          </a:prstGeom>
          <a:ln w="12700"/>
        </p:spPr>
        <p:txBody>
          <a:bodyPr wrap="none" lIns="0" tIns="0" rIns="0" bIns="0">
            <a:spAutoFit/>
          </a:bodyPr>
          <a:lstStyle>
            <a:lvl1pPr algn="l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</p:sldLayoutIdLst>
  <p:transition xmlns:p14="http://schemas.microsoft.com/office/powerpoint/2010/main" spd="med" advClick="1"/>
  <p:txStyles>
    <p:titleStyle>
      <a:lvl1pPr marL="0" marR="0" indent="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1pPr>
      <a:lvl2pPr marL="0" marR="0" indent="2286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2pPr>
      <a:lvl3pPr marL="0" marR="0" indent="4572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3pPr>
      <a:lvl4pPr marL="0" marR="0" indent="6858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4pPr>
      <a:lvl5pPr marL="0" marR="0" indent="9144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5pPr>
      <a:lvl6pPr marL="0" marR="0" indent="11430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6pPr>
      <a:lvl7pPr marL="0" marR="0" indent="13716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7pPr>
      <a:lvl8pPr marL="0" marR="0" indent="16002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8pPr>
      <a:lvl9pPr marL="0" marR="0" indent="18288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9pPr>
    </p:titleStyle>
    <p:bodyStyle>
      <a:lvl1pPr marL="180975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1pPr>
      <a:lvl2pPr marL="361950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2pPr>
      <a:lvl3pPr marL="542925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3pPr>
      <a:lvl4pPr marL="714375" marR="0" indent="-17145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4pPr>
      <a:lvl5pPr marL="895350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5pPr>
      <a:lvl6pPr marL="24257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6pPr>
      <a:lvl7pPr marL="27686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7pPr>
      <a:lvl8pPr marL="31115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8pPr>
      <a:lvl9pPr marL="34544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1pPr>
      <a:lvl2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2pPr>
      <a:lvl3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3pPr>
      <a:lvl4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4pPr>
      <a:lvl5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5pPr>
      <a:lvl6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6pPr>
      <a:lvl7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7pPr>
      <a:lvl8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8pPr>
      <a:lvl9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4.jpeg"/><Relationship Id="rId12" Type="http://schemas.openxmlformats.org/officeDocument/2006/relationships/image" Target="../media/image5.jpe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4.tif"/><Relationship Id="rId17" Type="http://schemas.openxmlformats.org/officeDocument/2006/relationships/image" Target="../media/image5.tif"/><Relationship Id="rId18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17.png"/><Relationship Id="rId11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Relationship Id="rId11" Type="http://schemas.openxmlformats.org/officeDocument/2006/relationships/image" Target="../media/image4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Relationship Id="rId9" Type="http://schemas.openxmlformats.org/officeDocument/2006/relationships/image" Target="../media/image12.tif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14.tif"/><Relationship Id="rId4" Type="http://schemas.openxmlformats.org/officeDocument/2006/relationships/image" Target="../media/image5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7.jpe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6.tif"/><Relationship Id="rId8" Type="http://schemas.openxmlformats.org/officeDocument/2006/relationships/image" Target="../media/image57.png"/><Relationship Id="rId9" Type="http://schemas.openxmlformats.org/officeDocument/2006/relationships/image" Target="../media/image17.tif"/><Relationship Id="rId10" Type="http://schemas.openxmlformats.org/officeDocument/2006/relationships/image" Target="../media/image58.png"/><Relationship Id="rId11" Type="http://schemas.openxmlformats.org/officeDocument/2006/relationships/image" Target="../media/image5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Relationship Id="rId3" Type="http://schemas.openxmlformats.org/officeDocument/2006/relationships/image" Target="../media/image64.png"/><Relationship Id="rId4" Type="http://schemas.openxmlformats.org/officeDocument/2006/relationships/image" Target="../media/image1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20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6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0.png"/><Relationship Id="rId6" Type="http://schemas.openxmlformats.org/officeDocument/2006/relationships/image" Target="../media/image4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22.tif"/><Relationship Id="rId15" Type="http://schemas.openxmlformats.org/officeDocument/2006/relationships/image" Target="../media/image7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tif"/><Relationship Id="rId7" Type="http://schemas.openxmlformats.org/officeDocument/2006/relationships/image" Target="../media/image16.png"/><Relationship Id="rId8" Type="http://schemas.openxmlformats.org/officeDocument/2006/relationships/image" Target="../media/image2.tif"/><Relationship Id="rId9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hyperlink" Target="mailto:neutron-mc@risoe.dk" TargetMode="External"/><Relationship Id="rId8" Type="http://schemas.openxmlformats.org/officeDocument/2006/relationships/hyperlink" Target="http://www.mcstas.org/" TargetMode="External"/><Relationship Id="rId9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Relationship Id="rId7" Type="http://schemas.openxmlformats.org/officeDocument/2006/relationships/image" Target="../media/image1.gif"/><Relationship Id="rId8" Type="http://schemas.openxmlformats.org/officeDocument/2006/relationships/image" Target="../media/image25.png"/><Relationship Id="rId9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cStas and McXtrace: simulation tools for neutron- and X-ray instruments"/>
          <p:cNvSpPr txBox="1"/>
          <p:nvPr/>
        </p:nvSpPr>
        <p:spPr>
          <a:xfrm>
            <a:off x="1092200" y="12090400"/>
            <a:ext cx="858897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83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0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540" y="239570"/>
            <a:ext cx="762930" cy="1107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5392" y="89273"/>
            <a:ext cx="1408369" cy="14083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cStas and McXtrace: simulation tools for neutron- and X-ray instrum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187" name="Peter Willendrup1,2, Erik Knudsen1…"/>
          <p:cNvSpPr txBox="1"/>
          <p:nvPr>
            <p:ph type="subTitle" sz="half" idx="1"/>
          </p:nvPr>
        </p:nvSpPr>
        <p:spPr>
          <a:xfrm>
            <a:off x="1084799" y="4318000"/>
            <a:ext cx="11379201" cy="6565900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b="1" u="sng"/>
              <a:t>Peter Willendrup</a:t>
            </a:r>
            <a:r>
              <a:rPr b="1" baseline="31999" u="sng"/>
              <a:t>1,2</a:t>
            </a:r>
            <a:r>
              <a:t>, Erik Knudsen</a:t>
            </a:r>
            <a:r>
              <a:rPr baseline="31999"/>
              <a:t>1</a:t>
            </a:r>
          </a:p>
          <a:p>
            <a:pPr>
              <a:defRPr sz="1800"/>
            </a:pPr>
            <a:r>
              <a:rPr baseline="31999"/>
              <a:t>1</a:t>
            </a:r>
            <a:r>
              <a:rPr b="1"/>
              <a:t>NEXMAP, Physics Department, Technical University of Denmark, Denmark</a:t>
            </a:r>
          </a:p>
          <a:p>
            <a:pPr>
              <a:defRPr sz="1800"/>
            </a:pPr>
            <a:r>
              <a:rPr baseline="31999"/>
              <a:t>2</a:t>
            </a:r>
            <a:r>
              <a:rPr b="1"/>
              <a:t>ESS Data Management &amp; Sofware Center, Denmark</a:t>
            </a:r>
            <a:endParaRPr b="1"/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6618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en neutrons move in “free space”, we use ray-tracing - but in most cases in direction source -&gt;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When neutrons move in “free space”, we use ray-tracing - but in most cases in direction source -&gt; detector</a:t>
            </a:r>
          </a:p>
          <a:p>
            <a:pPr/>
            <a:r>
              <a:t>Of course parabolas rather than straight lines are uses to implement gravity</a:t>
            </a:r>
          </a:p>
        </p:txBody>
      </p:sp>
      <p:pic>
        <p:nvPicPr>
          <p:cNvPr id="297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98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01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800px-Ray_trace_diagram.svg.png" descr="800px-Ray_trace_diagram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89955" y="3093155"/>
            <a:ext cx="10160001" cy="675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mportant efficiency mechanisms:…"/>
          <p:cNvSpPr txBox="1"/>
          <p:nvPr>
            <p:ph type="body" sz="quarter" idx="1"/>
          </p:nvPr>
        </p:nvSpPr>
        <p:spPr>
          <a:xfrm>
            <a:off x="1081600" y="9308752"/>
            <a:ext cx="14727255" cy="2747735"/>
          </a:xfrm>
          <a:prstGeom prst="rect">
            <a:avLst/>
          </a:prstGeom>
        </p:spPr>
        <p:txBody>
          <a:bodyPr/>
          <a:lstStyle/>
          <a:p>
            <a:pPr/>
            <a:r>
              <a:t>Important efficiency mechanisms:</a:t>
            </a:r>
          </a:p>
          <a:p>
            <a:pPr lvl="2"/>
            <a:r>
              <a:t>“Focusing” - e.g. source to beamport only (4π vs. limited solid angle only)</a:t>
            </a:r>
          </a:p>
          <a:p>
            <a:pPr lvl="2"/>
            <a:r>
              <a:t>Rather vs. single particle description, absorption handled though statistics and downscaling the ray weight</a:t>
            </a:r>
          </a:p>
        </p:txBody>
      </p:sp>
      <p:pic>
        <p:nvPicPr>
          <p:cNvPr id="307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08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11" name="Overall picture: Monte Carlo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picture: </a:t>
            </a:r>
            <a:r>
              <a:rPr b="0" i="1"/>
              <a:t>Monte Carlo Ray-Tracing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4238296"/>
            <a:ext cx="16256000" cy="470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1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20" name="Instrumentation…"/>
          <p:cNvSpPr txBox="1"/>
          <p:nvPr/>
        </p:nvSpPr>
        <p:spPr>
          <a:xfrm>
            <a:off x="843475" y="3810000"/>
            <a:ext cx="1382400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Instrumentation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Virtual experiments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Data analysis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Teaching</a:t>
            </a:r>
          </a:p>
        </p:txBody>
      </p:sp>
      <p:sp>
        <p:nvSpPr>
          <p:cNvPr id="321" name="What are the codes used for?"/>
          <p:cNvSpPr txBox="1"/>
          <p:nvPr>
            <p:ph type="title"/>
          </p:nvPr>
        </p:nvSpPr>
        <p:spPr>
          <a:xfrm>
            <a:off x="1005400" y="-78183"/>
            <a:ext cx="13824000" cy="2747734"/>
          </a:xfrm>
          <a:prstGeom prst="rect">
            <a:avLst/>
          </a:prstGeom>
        </p:spPr>
        <p:txBody>
          <a:bodyPr/>
          <a:lstStyle/>
          <a:p>
            <a:pPr/>
            <a:r>
              <a:t>What are the codes used for?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"/>
          <p:cNvGrpSpPr/>
          <p:nvPr/>
        </p:nvGrpSpPr>
        <p:grpSpPr>
          <a:xfrm>
            <a:off x="-22548" y="10347949"/>
            <a:ext cx="5351160" cy="2177483"/>
            <a:chOff x="0" y="0"/>
            <a:chExt cx="5351159" cy="2177483"/>
          </a:xfrm>
        </p:grpSpPr>
        <p:pic>
          <p:nvPicPr>
            <p:cNvPr id="324" name="image.png" descr="image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96930" y="289090"/>
              <a:ext cx="2054230" cy="178033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25" name="image.png" descr="image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42203" y="136948"/>
              <a:ext cx="2191178" cy="20405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2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323838" cy="21613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</p:grpSp>
      <p:sp>
        <p:nvSpPr>
          <p:cNvPr id="328" name="(KU, DTU)"/>
          <p:cNvSpPr txBox="1"/>
          <p:nvPr/>
        </p:nvSpPr>
        <p:spPr>
          <a:xfrm>
            <a:off x="1432718" y="7950200"/>
            <a:ext cx="4711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599016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698500" algn="l"/>
                <a:tab pos="1371600" algn="l"/>
                <a:tab pos="2057400" algn="l"/>
                <a:tab pos="2120900" algn="l"/>
              </a:tabLst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329" name="Arrow"/>
          <p:cNvSpPr/>
          <p:nvPr/>
        </p:nvSpPr>
        <p:spPr>
          <a:xfrm rot="20548103">
            <a:off x="4112484" y="4882072"/>
            <a:ext cx="3213101" cy="330201"/>
          </a:xfrm>
          <a:prstGeom prst="rightArrow">
            <a:avLst>
              <a:gd name="adj1" fmla="val 32632"/>
              <a:gd name="adj2" fmla="val 153846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330" name="Arrow"/>
          <p:cNvSpPr/>
          <p:nvPr/>
        </p:nvSpPr>
        <p:spPr>
          <a:xfrm>
            <a:off x="5130800" y="6324600"/>
            <a:ext cx="2946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331" name="Arrow"/>
          <p:cNvSpPr/>
          <p:nvPr/>
        </p:nvSpPr>
        <p:spPr>
          <a:xfrm rot="377615">
            <a:off x="4224364" y="7074024"/>
            <a:ext cx="3120585" cy="368301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332" name="Arrow"/>
          <p:cNvSpPr/>
          <p:nvPr/>
        </p:nvSpPr>
        <p:spPr>
          <a:xfrm rot="5349631">
            <a:off x="616017" y="8466766"/>
            <a:ext cx="1485901" cy="368301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pic>
        <p:nvPicPr>
          <p:cNvPr id="333" name="XESS_chopper_and_elliptic_guide.png" descr="XESS_chopper_and_elliptic_guid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08678" y="2865971"/>
            <a:ext cx="3929795" cy="26755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4" name="XESS_sample_region_plus_detector.png" descr="XESS_sample_region_plus_detecto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930880" y="2260600"/>
            <a:ext cx="4237600" cy="28850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5" name="image.jpg" descr="image.jp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662111" y="5256376"/>
            <a:ext cx="4427858" cy="3009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6" name="image.jpg" descr="image.jpg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09663" y="7763571"/>
            <a:ext cx="4559301" cy="4749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7" name="image.png" descr="image.png"/>
          <p:cNvPicPr>
            <a:picLocks noChangeAspect="0"/>
          </p:cNvPicPr>
          <p:nvPr/>
        </p:nvPicPr>
        <p:blipFill>
          <a:blip r:embed="rId13">
            <a:extLst/>
          </a:blip>
          <a:srcRect l="7838" t="23248" r="65489" b="56762"/>
          <a:stretch>
            <a:fillRect/>
          </a:stretch>
        </p:blipFill>
        <p:spPr>
          <a:xfrm>
            <a:off x="10006124" y="6438065"/>
            <a:ext cx="1210743" cy="9685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8" name="image.png" descr="image.png"/>
          <p:cNvPicPr>
            <a:picLocks noChangeAspect="0"/>
          </p:cNvPicPr>
          <p:nvPr/>
        </p:nvPicPr>
        <p:blipFill>
          <a:blip r:embed="rId14">
            <a:extLst/>
          </a:blip>
          <a:srcRect l="7548" t="18751" r="65811" b="59535"/>
          <a:stretch>
            <a:fillRect/>
          </a:stretch>
        </p:blipFill>
        <p:spPr>
          <a:xfrm>
            <a:off x="10006124" y="5463120"/>
            <a:ext cx="1210743" cy="9685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9" name="droppedImage.pdf" descr="dropped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909300" y="285794"/>
            <a:ext cx="1373499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433532" y="285794"/>
            <a:ext cx="1781633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365899" y="285794"/>
            <a:ext cx="730927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afariScreenSnapz043.jpg" descr="SafariScreenSnapz043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360086" y="7591941"/>
            <a:ext cx="4505105" cy="3803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45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348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292600"/>
            <a:ext cx="13700992" cy="6820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3937000" y="7137400"/>
            <a:ext cx="7327900" cy="1282700"/>
            <a:chOff x="0" y="0"/>
            <a:chExt cx="7327900" cy="1282700"/>
          </a:xfrm>
        </p:grpSpPr>
        <p:sp>
          <p:nvSpPr>
            <p:cNvPr id="349" name="n"/>
            <p:cNvSpPr/>
            <p:nvPr/>
          </p:nvSpPr>
          <p:spPr>
            <a:xfrm>
              <a:off x="0" y="0"/>
              <a:ext cx="584200" cy="546100"/>
            </a:xfrm>
            <a:prstGeom prst="ellipse">
              <a:avLst/>
            </a:prstGeom>
            <a:solidFill>
              <a:srgbClr val="3A88FE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50" name="n"/>
            <p:cNvSpPr/>
            <p:nvPr/>
          </p:nvSpPr>
          <p:spPr>
            <a:xfrm>
              <a:off x="6743700" y="736600"/>
              <a:ext cx="584200" cy="546100"/>
            </a:xfrm>
            <a:prstGeom prst="ellipse">
              <a:avLst/>
            </a:prstGeom>
            <a:solidFill>
              <a:srgbClr val="3A88FE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352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pic>
        <p:nvPicPr>
          <p:cNvPr id="353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52100" y="139700"/>
            <a:ext cx="5676900" cy="2560171"/>
          </a:xfrm>
          <a:prstGeom prst="rect">
            <a:avLst/>
          </a:prstGeom>
          <a:ln w="50800">
            <a:solidFill>
              <a:srgbClr val="E63B7A"/>
            </a:solidFill>
            <a:miter lim="400000"/>
          </a:ln>
        </p:spPr>
      </p:pic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Oval"/>
          <p:cNvSpPr/>
          <p:nvPr/>
        </p:nvSpPr>
        <p:spPr>
          <a:xfrm>
            <a:off x="635000" y="2667000"/>
            <a:ext cx="15379700" cy="8915400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357" name="Line"/>
          <p:cNvSpPr/>
          <p:nvPr/>
        </p:nvSpPr>
        <p:spPr>
          <a:xfrm flipV="1">
            <a:off x="13310096" y="2678906"/>
            <a:ext cx="319187" cy="1108076"/>
          </a:xfrm>
          <a:prstGeom prst="line">
            <a:avLst/>
          </a:prstGeom>
          <a:ln w="38100">
            <a:solidFill>
              <a:srgbClr val="FF6251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58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8200" y="165100"/>
            <a:ext cx="7369969" cy="2905469"/>
          </a:xfrm>
          <a:prstGeom prst="rect">
            <a:avLst/>
          </a:prstGeom>
          <a:ln w="50800">
            <a:solidFill>
              <a:srgbClr val="0061FF"/>
            </a:solidFill>
            <a:miter lim="400000"/>
          </a:ln>
        </p:spPr>
      </p:pic>
      <p:sp>
        <p:nvSpPr>
          <p:cNvPr id="359" name="Time (t)"/>
          <p:cNvSpPr txBox="1"/>
          <p:nvPr/>
        </p:nvSpPr>
        <p:spPr>
          <a:xfrm>
            <a:off x="5067300" y="2336800"/>
            <a:ext cx="176034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360" name="Line"/>
          <p:cNvSpPr/>
          <p:nvPr/>
        </p:nvSpPr>
        <p:spPr>
          <a:xfrm flipV="1">
            <a:off x="4394001" y="2978546"/>
            <a:ext cx="658713" cy="415369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1" name="Line"/>
          <p:cNvSpPr/>
          <p:nvPr/>
        </p:nvSpPr>
        <p:spPr>
          <a:xfrm flipH="1" flipV="1">
            <a:off x="5010745" y="2973883"/>
            <a:ext cx="5723434" cy="4863307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62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1500" y="10858500"/>
            <a:ext cx="6235700" cy="1918677"/>
          </a:xfrm>
          <a:prstGeom prst="rect">
            <a:avLst/>
          </a:prstGeom>
          <a:ln w="50800">
            <a:solidFill>
              <a:srgbClr val="4F7A28"/>
            </a:solidFill>
            <a:miter lim="400000"/>
          </a:ln>
        </p:spPr>
      </p:pic>
      <p:sp>
        <p:nvSpPr>
          <p:cNvPr id="363" name="Line"/>
          <p:cNvSpPr/>
          <p:nvPr/>
        </p:nvSpPr>
        <p:spPr>
          <a:xfrm>
            <a:off x="2026146" y="6296521"/>
            <a:ext cx="943174" cy="45394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4" name="Line"/>
          <p:cNvSpPr/>
          <p:nvPr/>
        </p:nvSpPr>
        <p:spPr>
          <a:xfrm flipH="1" flipV="1">
            <a:off x="6847085" y="12261558"/>
            <a:ext cx="3184923" cy="38789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5" name="Line"/>
          <p:cNvSpPr/>
          <p:nvPr/>
        </p:nvSpPr>
        <p:spPr>
          <a:xfrm flipH="1">
            <a:off x="4372173" y="10261401"/>
            <a:ext cx="1517254" cy="6280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6" name="Local, internal coordinate system!"/>
          <p:cNvSpPr txBox="1"/>
          <p:nvPr/>
        </p:nvSpPr>
        <p:spPr>
          <a:xfrm>
            <a:off x="8991600" y="11518900"/>
            <a:ext cx="6654800" cy="1117600"/>
          </a:xfrm>
          <a:prstGeom prst="rect">
            <a:avLst/>
          </a:prstGeom>
          <a:solidFill>
            <a:srgbClr val="FFFFFF"/>
          </a:solidFill>
          <a:ln w="381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367" name="Line"/>
          <p:cNvSpPr/>
          <p:nvPr/>
        </p:nvSpPr>
        <p:spPr>
          <a:xfrm flipH="1">
            <a:off x="12128500" y="7327900"/>
            <a:ext cx="1628478" cy="4370785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68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600" y="3482778"/>
            <a:ext cx="4128142" cy="2425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7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374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292600"/>
            <a:ext cx="13700992" cy="6820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7" name="Group"/>
          <p:cNvGrpSpPr/>
          <p:nvPr/>
        </p:nvGrpSpPr>
        <p:grpSpPr>
          <a:xfrm>
            <a:off x="3937000" y="7137400"/>
            <a:ext cx="7327900" cy="1282700"/>
            <a:chOff x="0" y="0"/>
            <a:chExt cx="7327900" cy="1282700"/>
          </a:xfrm>
        </p:grpSpPr>
        <p:sp>
          <p:nvSpPr>
            <p:cNvPr id="375" name="X"/>
            <p:cNvSpPr/>
            <p:nvPr/>
          </p:nvSpPr>
          <p:spPr>
            <a:xfrm>
              <a:off x="0" y="0"/>
              <a:ext cx="584200" cy="546100"/>
            </a:xfrm>
            <a:prstGeom prst="ellipse">
              <a:avLst/>
            </a:prstGeom>
            <a:solidFill>
              <a:schemeClr val="accent5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376" name="X"/>
            <p:cNvSpPr/>
            <p:nvPr/>
          </p:nvSpPr>
          <p:spPr>
            <a:xfrm>
              <a:off x="6743700" y="736600"/>
              <a:ext cx="584200" cy="546100"/>
            </a:xfrm>
            <a:prstGeom prst="ellipse">
              <a:avLst/>
            </a:prstGeom>
            <a:solidFill>
              <a:schemeClr val="accent5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378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pic>
        <p:nvPicPr>
          <p:cNvPr id="379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52100" y="139700"/>
            <a:ext cx="5676900" cy="2560171"/>
          </a:xfrm>
          <a:prstGeom prst="rect">
            <a:avLst/>
          </a:prstGeom>
          <a:ln w="50800">
            <a:solidFill>
              <a:srgbClr val="E63B7A"/>
            </a:solidFill>
            <a:miter lim="400000"/>
          </a:ln>
        </p:spPr>
      </p:pic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1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Oval"/>
          <p:cNvSpPr/>
          <p:nvPr/>
        </p:nvSpPr>
        <p:spPr>
          <a:xfrm>
            <a:off x="635000" y="2667000"/>
            <a:ext cx="15379700" cy="8915400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383" name="Line"/>
          <p:cNvSpPr/>
          <p:nvPr/>
        </p:nvSpPr>
        <p:spPr>
          <a:xfrm flipV="1">
            <a:off x="13310096" y="2678906"/>
            <a:ext cx="319187" cy="1108076"/>
          </a:xfrm>
          <a:prstGeom prst="line">
            <a:avLst/>
          </a:prstGeom>
          <a:ln w="38100">
            <a:solidFill>
              <a:srgbClr val="FF6251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4" name="Time (t)"/>
          <p:cNvSpPr txBox="1"/>
          <p:nvPr/>
        </p:nvSpPr>
        <p:spPr>
          <a:xfrm>
            <a:off x="5067300" y="2336800"/>
            <a:ext cx="176034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385" name="Line"/>
          <p:cNvSpPr/>
          <p:nvPr/>
        </p:nvSpPr>
        <p:spPr>
          <a:xfrm flipH="1" flipV="1">
            <a:off x="5010745" y="2973883"/>
            <a:ext cx="5723434" cy="4863307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86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1500" y="10858500"/>
            <a:ext cx="6235700" cy="1918677"/>
          </a:xfrm>
          <a:prstGeom prst="rect">
            <a:avLst/>
          </a:prstGeom>
          <a:ln w="50800">
            <a:solidFill>
              <a:srgbClr val="4F7A28"/>
            </a:solidFill>
            <a:miter lim="400000"/>
          </a:ln>
        </p:spPr>
      </p:pic>
      <p:sp>
        <p:nvSpPr>
          <p:cNvPr id="387" name="Line"/>
          <p:cNvSpPr/>
          <p:nvPr/>
        </p:nvSpPr>
        <p:spPr>
          <a:xfrm>
            <a:off x="2026146" y="6296521"/>
            <a:ext cx="943174" cy="45394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8" name="Line"/>
          <p:cNvSpPr/>
          <p:nvPr/>
        </p:nvSpPr>
        <p:spPr>
          <a:xfrm flipH="1" flipV="1">
            <a:off x="6847085" y="12261558"/>
            <a:ext cx="3184923" cy="38789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>
            <a:off x="4372173" y="10261401"/>
            <a:ext cx="1517254" cy="6280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0" name="Local, internal coordinate system!"/>
          <p:cNvSpPr txBox="1"/>
          <p:nvPr/>
        </p:nvSpPr>
        <p:spPr>
          <a:xfrm>
            <a:off x="8991600" y="11518900"/>
            <a:ext cx="6654800" cy="1117600"/>
          </a:xfrm>
          <a:prstGeom prst="rect">
            <a:avLst/>
          </a:prstGeom>
          <a:solidFill>
            <a:srgbClr val="FFFFFF"/>
          </a:solidFill>
          <a:ln w="381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391" name="Line"/>
          <p:cNvSpPr/>
          <p:nvPr/>
        </p:nvSpPr>
        <p:spPr>
          <a:xfrm flipH="1">
            <a:off x="12128500" y="7327900"/>
            <a:ext cx="1628478" cy="4370785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92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9822" y="3464148"/>
            <a:ext cx="3653797" cy="21469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93" name="X-ray package:…"/>
          <p:cNvSpPr txBox="1"/>
          <p:nvPr/>
        </p:nvSpPr>
        <p:spPr>
          <a:xfrm>
            <a:off x="863764" y="60662"/>
            <a:ext cx="5626460" cy="3111501"/>
          </a:xfrm>
          <a:prstGeom prst="rect">
            <a:avLst/>
          </a:prstGeom>
          <a:solidFill>
            <a:srgbClr val="FFFFFF"/>
          </a:solidFill>
          <a:ln w="63500">
            <a:solidFill>
              <a:srgbClr val="FF37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X-ray package:</a:t>
            </a:r>
          </a:p>
          <a:p>
            <a:pPr algn="l">
              <a:defRPr sz="2500"/>
            </a:pPr>
          </a:p>
          <a:p>
            <a:pPr algn="l">
              <a:defRPr sz="2500"/>
            </a:pPr>
            <a:r>
              <a:t>Weight (p), # photons (left) in the package</a:t>
            </a:r>
          </a:p>
          <a:p>
            <a:pPr algn="l">
              <a:defRPr sz="2500"/>
            </a:pPr>
            <a:r>
              <a:t>Coordinates (x,y,z)</a:t>
            </a:r>
          </a:p>
          <a:p>
            <a:pPr algn="l">
              <a:defRPr sz="2500"/>
            </a:pPr>
            <a:r>
              <a:t>Wavevector (k</a:t>
            </a:r>
            <a:r>
              <a:rPr baseline="-5999"/>
              <a:t>x</a:t>
            </a:r>
            <a:r>
              <a:t>,k</a:t>
            </a:r>
            <a:r>
              <a:rPr baseline="-5999"/>
              <a:t>y</a:t>
            </a:r>
            <a:r>
              <a:t>,k</a:t>
            </a:r>
            <a:r>
              <a:rPr baseline="-5999"/>
              <a:t>z</a:t>
            </a:r>
            <a:r>
              <a:t>)</a:t>
            </a:r>
          </a:p>
          <a:p>
            <a:pPr algn="l">
              <a:defRPr sz="2500"/>
            </a:pPr>
            <a:r>
              <a:t>Polarization (E</a:t>
            </a:r>
            <a:r>
              <a:rPr baseline="-5999"/>
              <a:t>x</a:t>
            </a:r>
            <a:r>
              <a:t>,E</a:t>
            </a:r>
            <a:r>
              <a:rPr baseline="-5999"/>
              <a:t>y</a:t>
            </a:r>
            <a:r>
              <a:t>,E</a:t>
            </a:r>
            <a:r>
              <a:rPr baseline="-5999"/>
              <a:t>z</a:t>
            </a:r>
            <a:r>
              <a:t>)</a:t>
            </a:r>
          </a:p>
          <a:p>
            <a:pPr algn="l">
              <a:defRPr sz="2500"/>
            </a:pPr>
            <a:r>
              <a:t>Phase (   )</a:t>
            </a:r>
          </a:p>
          <a:p>
            <a:pPr algn="l">
              <a:defRPr sz="2500"/>
            </a:pPr>
            <a:r>
              <a:t>Time(t)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97508" y="2381051"/>
            <a:ext cx="201558" cy="33256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Rectangle"/>
          <p:cNvSpPr/>
          <p:nvPr/>
        </p:nvSpPr>
        <p:spPr>
          <a:xfrm>
            <a:off x="4631266" y="4891474"/>
            <a:ext cx="991782" cy="11133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6" name="X-ray"/>
          <p:cNvSpPr txBox="1"/>
          <p:nvPr/>
        </p:nvSpPr>
        <p:spPr>
          <a:xfrm>
            <a:off x="4755408" y="5087128"/>
            <a:ext cx="74349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X-ray</a:t>
            </a:r>
          </a:p>
        </p:txBody>
      </p:sp>
      <p:sp>
        <p:nvSpPr>
          <p:cNvPr id="397" name="Line"/>
          <p:cNvSpPr/>
          <p:nvPr/>
        </p:nvSpPr>
        <p:spPr>
          <a:xfrm flipV="1">
            <a:off x="4394001" y="2978546"/>
            <a:ext cx="658713" cy="415369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ortable code (Unix/Linux/Mac/Windoze)…"/>
          <p:cNvSpPr txBox="1"/>
          <p:nvPr>
            <p:ph type="body" idx="1"/>
          </p:nvPr>
        </p:nvSpPr>
        <p:spPr>
          <a:xfrm>
            <a:off x="1081600" y="3200400"/>
            <a:ext cx="13824000" cy="9969500"/>
          </a:xfrm>
          <a:prstGeom prst="rect">
            <a:avLst/>
          </a:prstGeom>
        </p:spPr>
        <p:txBody>
          <a:bodyPr/>
          <a:lstStyle/>
          <a:p>
            <a:pPr marL="271462" indent="-271462">
              <a:defRPr sz="4200"/>
            </a:pPr>
            <a:r>
              <a:t>Portable code (Unix/Linux/Mac/Windoze)</a:t>
            </a:r>
          </a:p>
          <a:p>
            <a:pPr marL="271462" indent="-271462">
              <a:defRPr sz="4200"/>
            </a:pPr>
          </a:p>
          <a:p>
            <a:pPr marL="155121" indent="-155121">
              <a:defRPr sz="2400"/>
            </a:pPr>
          </a:p>
          <a:p>
            <a:pPr marL="155121" indent="-155121">
              <a:defRPr sz="2400"/>
            </a:pPr>
          </a:p>
          <a:p>
            <a:pPr marL="155121" indent="-155121">
              <a:defRPr sz="2400"/>
            </a:pPr>
            <a:r>
              <a:t>Ran on everything from iPhone to 1000+ node cluster!</a:t>
            </a:r>
          </a:p>
          <a:p>
            <a:pPr marL="155121" indent="-155121">
              <a:defRPr sz="2400"/>
            </a:pPr>
          </a:p>
          <a:p>
            <a:pPr marL="264999" indent="-264999">
              <a:defRPr sz="4100"/>
            </a:pPr>
            <a:r>
              <a:t>'Component' files (~150/~40) inserted from library</a:t>
            </a:r>
          </a:p>
          <a:p>
            <a:pPr lvl="2" marL="517071" indent="-155121">
              <a:defRPr sz="2400"/>
            </a:pPr>
            <a:r>
              <a:t>Sources</a:t>
            </a:r>
          </a:p>
          <a:p>
            <a:pPr lvl="2" marL="517071" indent="-155121">
              <a:defRPr sz="2400"/>
            </a:pPr>
            <a:r>
              <a:t>Optics</a:t>
            </a:r>
          </a:p>
          <a:p>
            <a:pPr lvl="2" marL="517071" indent="-155121">
              <a:defRPr sz="2400"/>
            </a:pPr>
            <a:r>
              <a:t>Samples</a:t>
            </a:r>
          </a:p>
          <a:p>
            <a:pPr lvl="2" marL="517071" indent="-155121">
              <a:defRPr sz="2400"/>
            </a:pPr>
            <a:r>
              <a:t>Monitors</a:t>
            </a:r>
          </a:p>
          <a:p>
            <a:pPr lvl="2" marL="517071" indent="-155121">
              <a:defRPr sz="2400"/>
            </a:pPr>
            <a:r>
              <a:t>If needed, write your own comps</a:t>
            </a:r>
          </a:p>
          <a:p>
            <a:pPr lvl="2" marL="517071" indent="-155121">
              <a:defRPr sz="2400"/>
            </a:pPr>
          </a:p>
          <a:p>
            <a:pPr marL="271462" indent="-271462">
              <a:defRPr sz="4200"/>
            </a:pPr>
            <a:r>
              <a:t>DSL + ISO-C code gen.</a:t>
            </a:r>
          </a:p>
        </p:txBody>
      </p:sp>
      <p:pic>
        <p:nvPicPr>
          <p:cNvPr id="400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0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04" name="McStas/McXtrace tech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McStas/McXtrace tech overview</a:t>
            </a:r>
          </a:p>
        </p:txBody>
      </p:sp>
      <p:sp>
        <p:nvSpPr>
          <p:cNvPr id="4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6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linux.pdf" descr="linux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56300" y="3987295"/>
            <a:ext cx="1107017" cy="13120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08" name="Windows.png" descr="Window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02466" y="3810000"/>
            <a:ext cx="1694693" cy="1694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09" name="Mac.png" descr="Ma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30778" y="3877961"/>
            <a:ext cx="1530690" cy="15306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10" name="Windesk.png" descr="Windesk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48470" y="4064000"/>
            <a:ext cx="1204564" cy="9020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11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19776" y="10665786"/>
            <a:ext cx="2451406" cy="177402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"/>
          <p:cNvSpPr/>
          <p:nvPr/>
        </p:nvSpPr>
        <p:spPr>
          <a:xfrm>
            <a:off x="8991423" y="7374184"/>
            <a:ext cx="6931286" cy="439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16923" y="0"/>
                  <a:pt x="21600" y="4677"/>
                  <a:pt x="21600" y="10796"/>
                </a:cubicBezTo>
                <a:cubicBezTo>
                  <a:pt x="21600" y="16923"/>
                  <a:pt x="16923" y="21600"/>
                  <a:pt x="10797" y="21600"/>
                </a:cubicBezTo>
                <a:cubicBezTo>
                  <a:pt x="4671" y="21600"/>
                  <a:pt x="0" y="16923"/>
                  <a:pt x="0" y="10796"/>
                </a:cubicBezTo>
                <a:cubicBezTo>
                  <a:pt x="0" y="4677"/>
                  <a:pt x="4671" y="0"/>
                  <a:pt x="10797" y="0"/>
                </a:cubicBezTo>
                <a:close/>
              </a:path>
            </a:pathLst>
          </a:custGeom>
          <a:solidFill>
            <a:srgbClr val="C5E5E8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3" name="Shape"/>
          <p:cNvSpPr/>
          <p:nvPr/>
        </p:nvSpPr>
        <p:spPr>
          <a:xfrm>
            <a:off x="8991423" y="7374184"/>
            <a:ext cx="6931286" cy="439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16923" y="0"/>
                  <a:pt x="21600" y="4677"/>
                  <a:pt x="21600" y="10796"/>
                </a:cubicBezTo>
                <a:cubicBezTo>
                  <a:pt x="21600" y="16923"/>
                  <a:pt x="16923" y="21600"/>
                  <a:pt x="10797" y="21600"/>
                </a:cubicBezTo>
                <a:cubicBezTo>
                  <a:pt x="4671" y="21600"/>
                  <a:pt x="0" y="16923"/>
                  <a:pt x="0" y="10796"/>
                </a:cubicBezTo>
                <a:cubicBezTo>
                  <a:pt x="0" y="4677"/>
                  <a:pt x="4671" y="0"/>
                  <a:pt x="10797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4" name="Shape"/>
          <p:cNvSpPr/>
          <p:nvPr/>
        </p:nvSpPr>
        <p:spPr>
          <a:xfrm>
            <a:off x="8594795" y="9581966"/>
            <a:ext cx="3474388" cy="262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6" y="0"/>
                </a:moveTo>
                <a:cubicBezTo>
                  <a:pt x="16922" y="0"/>
                  <a:pt x="21600" y="4675"/>
                  <a:pt x="21600" y="10800"/>
                </a:cubicBezTo>
                <a:cubicBezTo>
                  <a:pt x="21600" y="16925"/>
                  <a:pt x="16922" y="21600"/>
                  <a:pt x="10806" y="21600"/>
                </a:cubicBezTo>
                <a:cubicBezTo>
                  <a:pt x="4678" y="21600"/>
                  <a:pt x="0" y="16925"/>
                  <a:pt x="0" y="10800"/>
                </a:cubicBezTo>
                <a:cubicBezTo>
                  <a:pt x="0" y="4675"/>
                  <a:pt x="4678" y="0"/>
                  <a:pt x="10806" y="0"/>
                </a:cubicBezTo>
                <a:close/>
              </a:path>
            </a:pathLst>
          </a:custGeom>
          <a:solidFill>
            <a:srgbClr val="B1B3E5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5" name="Shape"/>
          <p:cNvSpPr/>
          <p:nvPr/>
        </p:nvSpPr>
        <p:spPr>
          <a:xfrm>
            <a:off x="8594795" y="9581966"/>
            <a:ext cx="3474388" cy="262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6" y="0"/>
                </a:moveTo>
                <a:cubicBezTo>
                  <a:pt x="16922" y="0"/>
                  <a:pt x="21600" y="4675"/>
                  <a:pt x="21600" y="10800"/>
                </a:cubicBezTo>
                <a:cubicBezTo>
                  <a:pt x="21600" y="16925"/>
                  <a:pt x="16922" y="21600"/>
                  <a:pt x="10806" y="21600"/>
                </a:cubicBezTo>
                <a:cubicBezTo>
                  <a:pt x="4678" y="21600"/>
                  <a:pt x="0" y="16925"/>
                  <a:pt x="0" y="10800"/>
                </a:cubicBezTo>
                <a:cubicBezTo>
                  <a:pt x="0" y="4675"/>
                  <a:pt x="4678" y="0"/>
                  <a:pt x="1080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6" name="Shape"/>
          <p:cNvSpPr/>
          <p:nvPr/>
        </p:nvSpPr>
        <p:spPr>
          <a:xfrm>
            <a:off x="12368603" y="10280361"/>
            <a:ext cx="3048595" cy="24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916" y="0"/>
                  <a:pt x="21600" y="4667"/>
                  <a:pt x="21600" y="10793"/>
                </a:cubicBezTo>
                <a:cubicBezTo>
                  <a:pt x="21600" y="16919"/>
                  <a:pt x="16916" y="21600"/>
                  <a:pt x="10800" y="21600"/>
                </a:cubicBezTo>
                <a:cubicBezTo>
                  <a:pt x="4670" y="21600"/>
                  <a:pt x="0" y="16919"/>
                  <a:pt x="0" y="10793"/>
                </a:cubicBezTo>
                <a:cubicBezTo>
                  <a:pt x="0" y="4667"/>
                  <a:pt x="4670" y="0"/>
                  <a:pt x="10800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7" name="Instrument file (average…"/>
          <p:cNvSpPr txBox="1"/>
          <p:nvPr/>
        </p:nvSpPr>
        <p:spPr>
          <a:xfrm>
            <a:off x="10038241" y="8063452"/>
            <a:ext cx="4976071" cy="122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14300" indent="-114300" algn="l">
              <a:lnSpc>
                <a:spcPts val="2400"/>
              </a:lnSpc>
              <a:defRPr sz="36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r>
              <a:rPr>
                <a:latin typeface="Arial"/>
                <a:ea typeface="Arial"/>
                <a:cs typeface="Arial"/>
                <a:sym typeface="Arial"/>
              </a:rPr>
              <a:t>Instrument file (average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r>
              <a:rPr>
                <a:latin typeface="Arial"/>
                <a:ea typeface="Arial"/>
                <a:cs typeface="Arial"/>
                <a:sym typeface="Arial"/>
              </a:rPr>
              <a:t> user, point/click, DSL) </a:t>
            </a:r>
          </a:p>
        </p:txBody>
      </p:sp>
      <p:sp>
        <p:nvSpPr>
          <p:cNvPr id="418" name="Component  (advanced user, modify from…"/>
          <p:cNvSpPr txBox="1"/>
          <p:nvPr/>
        </p:nvSpPr>
        <p:spPr>
          <a:xfrm>
            <a:off x="8728705" y="9642748"/>
            <a:ext cx="3474388" cy="21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endParaRPr baseline="31999">
              <a:solidFill>
                <a:srgbClr val="212121"/>
              </a:solidFill>
              <a:latin typeface="ヒラギノ明朝 Pro W3"/>
              <a:ea typeface="ヒラギノ明朝 Pro W3"/>
              <a:cs typeface="ヒラギノ明朝 Pro W3"/>
              <a:sym typeface="ヒラギノ明朝 Pro W3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endParaRPr baseline="31999">
              <a:solidFill>
                <a:srgbClr val="212121"/>
              </a:solidFill>
              <a:latin typeface="ヒラギノ明朝 Pro W3"/>
              <a:ea typeface="ヒラギノ明朝 Pro W3"/>
              <a:cs typeface="ヒラギノ明朝 Pro W3"/>
              <a:sym typeface="ヒラギノ明朝 Pro W3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r>
              <a:rPr>
                <a:latin typeface="Arial"/>
                <a:ea typeface="Arial"/>
                <a:cs typeface="Arial"/>
                <a:sym typeface="Arial"/>
              </a:rPr>
              <a:t>Component  (advanced user, modify from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r>
              <a:rPr>
                <a:latin typeface="Arial"/>
                <a:ea typeface="Arial"/>
                <a:cs typeface="Arial"/>
                <a:sym typeface="Arial"/>
              </a:rPr>
              <a:t>existing,  c-code) 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12368603" y="10280361"/>
            <a:ext cx="3048595" cy="2478623"/>
            <a:chOff x="0" y="0"/>
            <a:chExt cx="3048594" cy="2478621"/>
          </a:xfrm>
        </p:grpSpPr>
        <p:sp>
          <p:nvSpPr>
            <p:cNvPr id="419" name="Shape"/>
            <p:cNvSpPr/>
            <p:nvPr/>
          </p:nvSpPr>
          <p:spPr>
            <a:xfrm>
              <a:off x="0" y="0"/>
              <a:ext cx="3048595" cy="2478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916" y="0"/>
                    <a:pt x="21600" y="4667"/>
                    <a:pt x="21600" y="10793"/>
                  </a:cubicBezTo>
                  <a:cubicBezTo>
                    <a:pt x="21600" y="16919"/>
                    <a:pt x="16916" y="21600"/>
                    <a:pt x="10800" y="21600"/>
                  </a:cubicBezTo>
                  <a:cubicBezTo>
                    <a:pt x="4670" y="21600"/>
                    <a:pt x="0" y="16919"/>
                    <a:pt x="0" y="10793"/>
                  </a:cubicBezTo>
                  <a:cubicBezTo>
                    <a:pt x="0" y="4667"/>
                    <a:pt x="4670" y="0"/>
                    <a:pt x="10800" y="0"/>
                  </a:cubicBezTo>
                  <a:close/>
                </a:path>
              </a:pathLst>
            </a:cu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defRPr sz="2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0" name="Kernel…"/>
            <p:cNvSpPr txBox="1"/>
            <p:nvPr/>
          </p:nvSpPr>
          <p:spPr>
            <a:xfrm>
              <a:off x="643292" y="871280"/>
              <a:ext cx="2187290" cy="1223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indent="317500" algn="l">
                <a:spcBef>
                  <a:spcPts val="600"/>
                </a:spcBef>
                <a:defRPr sz="2400"/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Kernel </a:t>
              </a:r>
            </a:p>
            <a:p>
              <a:pPr marL="355600" indent="-355600" algn="l">
                <a:lnSpc>
                  <a:spcPts val="1900"/>
                </a:lnSpc>
                <a:defRPr sz="2400"/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(McCode  team) </a:t>
              </a:r>
            </a:p>
          </p:txBody>
        </p:sp>
      </p:grpSp>
      <p:pic>
        <p:nvPicPr>
          <p:cNvPr id="42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918100" y="5602032"/>
            <a:ext cx="827778" cy="925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1990" y="8964941"/>
            <a:ext cx="4019447" cy="27477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76200" dir="5400000">
              <a:srgbClr val="808080">
                <a:alpha val="45000"/>
              </a:srgbClr>
            </a:outerShdw>
          </a:effectLst>
        </p:spPr>
      </p:pic>
      <p:pic>
        <p:nvPicPr>
          <p:cNvPr id="425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26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29" name="Sources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- 1 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1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X-ray sources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sources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tube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Rotating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Liquid jet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Synchrotron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Bending magnet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Wiggler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Undulator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XFEL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SASE (very long undulator)</a:t>
            </a:r>
          </a:p>
        </p:txBody>
      </p:sp>
      <p:sp>
        <p:nvSpPr>
          <p:cNvPr id="433" name="Neutron sources…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 sources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Radioisotope-based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CANS (Compact accellerator based)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Steady state sources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Research reactors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Spallation source at PSI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Pulsed sources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Spallation sources, SP LP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Pulsed reactor (Dubna)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Most neutron sources require moderation of the neutron energy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27831" y="4195353"/>
            <a:ext cx="2577819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4427" y="10308785"/>
            <a:ext cx="4180446" cy="149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758217" y="3817051"/>
            <a:ext cx="1955611" cy="122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41141" y="7008968"/>
            <a:ext cx="2773771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672033" y="6370667"/>
            <a:ext cx="1672518" cy="2542226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Line"/>
          <p:cNvSpPr/>
          <p:nvPr/>
        </p:nvSpPr>
        <p:spPr>
          <a:xfrm flipV="1">
            <a:off x="8128000" y="1312332"/>
            <a:ext cx="0" cy="1038013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42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45" name="Sources -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- 2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7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X-ray sources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sources 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tube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Rotating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Liquid jet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Synchrotron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Bending magnet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Wiggler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Undulator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XFEL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SASE (very long undulator)</a:t>
            </a:r>
          </a:p>
        </p:txBody>
      </p:sp>
      <p:sp>
        <p:nvSpPr>
          <p:cNvPr id="449" name="Neutron sources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Neutron sources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27831" y="4195353"/>
            <a:ext cx="2577819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41141" y="7008968"/>
            <a:ext cx="2773771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4938" y="3406138"/>
            <a:ext cx="6625763" cy="872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14960" y="3712335"/>
            <a:ext cx="8305420" cy="5300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1pulse@5Å.png" descr="1pulse@5Å.png"/>
          <p:cNvPicPr>
            <a:picLocks noChangeAspect="1"/>
          </p:cNvPicPr>
          <p:nvPr/>
        </p:nvPicPr>
        <p:blipFill>
          <a:blip r:embed="rId10">
            <a:extLst/>
          </a:blip>
          <a:srcRect l="0" t="11230" r="0" b="25453"/>
          <a:stretch>
            <a:fillRect/>
          </a:stretch>
        </p:blipFill>
        <p:spPr>
          <a:xfrm>
            <a:off x="8092430" y="9155756"/>
            <a:ext cx="4705145" cy="297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256452" y="9271361"/>
            <a:ext cx="3665434" cy="2747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681622" y="3606750"/>
            <a:ext cx="1083653" cy="579789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Line"/>
          <p:cNvSpPr/>
          <p:nvPr/>
        </p:nvSpPr>
        <p:spPr>
          <a:xfrm flipV="1">
            <a:off x="7620000" y="1312332"/>
            <a:ext cx="0" cy="1038013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63" name="Spatial / directional beam adjust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 / directional beam adjustment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B_C80_AIR.png" descr="IB_C80_AI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52516" y="3997419"/>
            <a:ext cx="2735605" cy="264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33096" y="9269992"/>
            <a:ext cx="3365032" cy="273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Apr2011_radial_collimator.png" descr="Apr2011_radial_collimato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92111" y="9264570"/>
            <a:ext cx="5211046" cy="2747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Collimator_linear2.pdf" descr="Collimator_linear2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0200" y="8978900"/>
            <a:ext cx="4717951" cy="3319074"/>
          </a:xfrm>
          <a:prstGeom prst="rect">
            <a:avLst/>
          </a:prstGeom>
        </p:spPr>
      </p:pic>
      <p:sp>
        <p:nvSpPr>
          <p:cNvPr id="470" name="Spatial: pinholes / slits / apertures…"/>
          <p:cNvSpPr txBox="1"/>
          <p:nvPr/>
        </p:nvSpPr>
        <p:spPr>
          <a:xfrm>
            <a:off x="1081600" y="2933700"/>
            <a:ext cx="13973523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Spatial: pinholes / slits / apertures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Static or adjustable “hole” in absorbing material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Directional: slit-assemblies or collimators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Two or more slits defines an accepted divergence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Collimators makes “channels”, typically with absorbing walls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Usually static devices, but rotating radial collimators exist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FermiChop.pdf" descr="FermiCh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973" y="8319565"/>
            <a:ext cx="7403240" cy="4123177"/>
          </a:xfrm>
          <a:prstGeom prst="rect">
            <a:avLst/>
          </a:prstGeom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884" y="3046090"/>
            <a:ext cx="5666093" cy="4243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DiskChop1.pdf" descr="DiskChop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6984" y="2695748"/>
            <a:ext cx="4605287" cy="4406783"/>
          </a:xfrm>
          <a:prstGeom prst="rect">
            <a:avLst/>
          </a:prstGeom>
        </p:spPr>
      </p:pic>
      <p:pic>
        <p:nvPicPr>
          <p:cNvPr id="475" name="mcstas-logo.pdf" descr="mcstas-logo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76" name="DTU_logo.png" descr="DTU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79" name="Temporal beam adjustment, rotating optics"/>
          <p:cNvSpPr txBox="1"/>
          <p:nvPr>
            <p:ph type="title"/>
          </p:nvPr>
        </p:nvSpPr>
        <p:spPr>
          <a:xfrm>
            <a:off x="807627" y="-190500"/>
            <a:ext cx="13824001" cy="2747734"/>
          </a:xfrm>
          <a:prstGeom prst="rect">
            <a:avLst/>
          </a:prstGeom>
        </p:spPr>
        <p:txBody>
          <a:bodyPr/>
          <a:lstStyle/>
          <a:p>
            <a:pPr/>
            <a:r>
              <a:t>Temporal beam adjustment, rotating optics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1" name="mcxtrace-logo-1.pdf" descr="mcxtrace-logo-1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X-ray and neutrons…"/>
          <p:cNvSpPr txBox="1"/>
          <p:nvPr/>
        </p:nvSpPr>
        <p:spPr>
          <a:xfrm>
            <a:off x="1081600" y="2946400"/>
            <a:ext cx="13973523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and neutrons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Choppers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Neutrons only - monochromating rotating optics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Fermi-chopper “rotating collimator”                        Velocity-selector</a:t>
            </a:r>
          </a:p>
        </p:txBody>
      </p:sp>
      <p:pic>
        <p:nvPicPr>
          <p:cNvPr id="483" name="r&amp;d2-2.jpg" descr="r&amp;d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86475" y="3172157"/>
            <a:ext cx="4605288" cy="3453965"/>
          </a:xfrm>
          <a:prstGeom prst="rect">
            <a:avLst/>
          </a:prstGeom>
        </p:spPr>
      </p:pic>
      <p:pic>
        <p:nvPicPr>
          <p:cNvPr id="484" name="Figure5_RHS_WEB.png" descr="Figure5_RHS_WEB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56936" y="9078069"/>
            <a:ext cx="2728974" cy="260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4113" y="9893548"/>
            <a:ext cx="1501290" cy="726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troduction to McStas &amp; McXtr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Introduction to McStas &amp; McXtrace</a:t>
            </a:r>
          </a:p>
          <a:p>
            <a:pPr/>
          </a:p>
          <a:p>
            <a:pPr/>
            <a:r>
              <a:t>Neutrons and X-rays</a:t>
            </a:r>
          </a:p>
          <a:p>
            <a:pPr/>
          </a:p>
          <a:p>
            <a:pPr/>
            <a:r>
              <a:t>Monte Carlo method</a:t>
            </a:r>
          </a:p>
          <a:p>
            <a:pPr/>
          </a:p>
          <a:p>
            <a:pPr/>
            <a:r>
              <a:t>Ray-tracing </a:t>
            </a:r>
          </a:p>
          <a:p>
            <a:pPr/>
          </a:p>
          <a:p>
            <a:pPr/>
            <a:r>
              <a:t>Components of scattering instruments</a:t>
            </a:r>
          </a:p>
          <a:p>
            <a:pPr/>
          </a:p>
          <a:p>
            <a:pPr/>
            <a:r>
              <a:t>A short description of this afternoons exercise</a:t>
            </a:r>
          </a:p>
        </p:txBody>
      </p:sp>
      <p:pic>
        <p:nvPicPr>
          <p:cNvPr id="19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19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19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Group"/>
          <p:cNvGrpSpPr/>
          <p:nvPr/>
        </p:nvGrpSpPr>
        <p:grpSpPr>
          <a:xfrm>
            <a:off x="8501152" y="509598"/>
            <a:ext cx="7398600" cy="2084181"/>
            <a:chOff x="0" y="0"/>
            <a:chExt cx="7398598" cy="2084179"/>
          </a:xfrm>
        </p:grpSpPr>
        <p:pic>
          <p:nvPicPr>
            <p:cNvPr id="19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51669" y="0"/>
              <a:ext cx="3546930" cy="208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mcxtrace-logo-1.pdf" descr="mcxtrace-logo-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546930" cy="208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286" y="10434278"/>
            <a:ext cx="3213455" cy="2008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89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92" name="Crystal-based monochromators - Bragg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Crystal-based monochromators - Braggs law</a:t>
            </a:r>
          </a:p>
        </p:txBody>
      </p:sp>
      <p:sp>
        <p:nvSpPr>
          <p:cNvPr id="4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4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X-ray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very little mosaicity (perfect single crystal Si, Ge, C,…)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Laue and Bragg geometries (transmission vs. reflection)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Creates narrow, low-divergence monochromatic beams</a:t>
            </a:r>
          </a:p>
        </p:txBody>
      </p:sp>
      <p:sp>
        <p:nvSpPr>
          <p:cNvPr id="496" name="Neutron…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high-mosaicity (pyrolytic graphite, deformated Cu, Ge, …)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Often focusing, multi-crystal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Bragg geometry (reflection)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Creates medium divergence monochromatic beams</a:t>
            </a: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5309" y="6996567"/>
            <a:ext cx="3175001" cy="499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28718" y="7827921"/>
            <a:ext cx="3462578" cy="3861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45230" y="7004764"/>
            <a:ext cx="4394450" cy="3298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9136" y="2720528"/>
            <a:ext cx="2095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138197" y="2696269"/>
            <a:ext cx="17399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X-ray…"/>
          <p:cNvSpPr txBox="1"/>
          <p:nvPr/>
        </p:nvSpPr>
        <p:spPr>
          <a:xfrm>
            <a:off x="1521899" y="3168500"/>
            <a:ext cx="6174001" cy="699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X-ray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lenses (CRLs)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Kinoform Lens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Fresnel Zone Plates</a:t>
            </a: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504" name="Refractive optic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</a:t>
            </a:r>
          </a:p>
        </p:txBody>
      </p:sp>
      <p:sp>
        <p:nvSpPr>
          <p:cNvPr id="505" name="Neutron…"/>
          <p:cNvSpPr txBox="1"/>
          <p:nvPr/>
        </p:nvSpPr>
        <p:spPr>
          <a:xfrm>
            <a:off x="9435850" y="3132949"/>
            <a:ext cx="6174001" cy="662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Neutron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Lenses (CRLs)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Magnetic Materials (focusing e.g. “spin-up”)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pic>
        <p:nvPicPr>
          <p:cNvPr id="506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7890" y="4349700"/>
            <a:ext cx="4607570" cy="162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9250" y="9783018"/>
            <a:ext cx="3845251" cy="185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image18.png" descr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4500" y="5993450"/>
            <a:ext cx="4188601" cy="351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19.png" descr="image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4050" y="7115399"/>
            <a:ext cx="3892951" cy="157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Refractive optics, total reflection - a reminder"/>
          <p:cNvSpPr txBox="1"/>
          <p:nvPr/>
        </p:nvSpPr>
        <p:spPr>
          <a:xfrm>
            <a:off x="1521899" y="2384850"/>
            <a:ext cx="1295955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39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optics, total reflection - a reminder</a:t>
            </a:r>
          </a:p>
        </p:txBody>
      </p:sp>
      <p:grpSp>
        <p:nvGrpSpPr>
          <p:cNvPr id="517" name="Group"/>
          <p:cNvGrpSpPr/>
          <p:nvPr/>
        </p:nvGrpSpPr>
        <p:grpSpPr>
          <a:xfrm>
            <a:off x="834280" y="6233828"/>
            <a:ext cx="8808850" cy="5745144"/>
            <a:chOff x="0" y="0"/>
            <a:chExt cx="8808849" cy="5745142"/>
          </a:xfrm>
        </p:grpSpPr>
        <p:pic>
          <p:nvPicPr>
            <p:cNvPr id="5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808850" cy="5745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n2=1"/>
            <p:cNvSpPr txBox="1"/>
            <p:nvPr/>
          </p:nvSpPr>
          <p:spPr>
            <a:xfrm>
              <a:off x="4737244" y="2043544"/>
              <a:ext cx="1694498" cy="1177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n</a:t>
              </a:r>
              <a:r>
                <a:rPr baseline="-5999"/>
                <a:t>2</a:t>
              </a:r>
              <a:r>
                <a:t>=1</a:t>
              </a:r>
            </a:p>
          </p:txBody>
        </p:sp>
        <p:sp>
          <p:nvSpPr>
            <p:cNvPr id="516" name="n1&gt;1"/>
            <p:cNvSpPr txBox="1"/>
            <p:nvPr/>
          </p:nvSpPr>
          <p:spPr>
            <a:xfrm>
              <a:off x="4568128" y="3766418"/>
              <a:ext cx="1892538" cy="1197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n</a:t>
              </a:r>
              <a:r>
                <a:rPr baseline="-5999"/>
                <a:t>1</a:t>
              </a:r>
              <a:r>
                <a:t>&gt;1</a:t>
              </a:r>
            </a:p>
          </p:txBody>
        </p:sp>
      </p:grpSp>
      <p:sp>
        <p:nvSpPr>
          <p:cNvPr id="518" name="Visible light"/>
          <p:cNvSpPr txBox="1"/>
          <p:nvPr/>
        </p:nvSpPr>
        <p:spPr>
          <a:xfrm>
            <a:off x="1167512" y="4115299"/>
            <a:ext cx="34864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Visible light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6718" y="8341731"/>
            <a:ext cx="28575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Line"/>
          <p:cNvSpPr/>
          <p:nvPr/>
        </p:nvSpPr>
        <p:spPr>
          <a:xfrm flipV="1">
            <a:off x="12801600" y="8946234"/>
            <a:ext cx="1" cy="13878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1" name="Absorption term"/>
          <p:cNvSpPr txBox="1"/>
          <p:nvPr/>
        </p:nvSpPr>
        <p:spPr>
          <a:xfrm>
            <a:off x="12063542" y="10288139"/>
            <a:ext cx="246671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Absorption term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1167" y="3325314"/>
            <a:ext cx="8255001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Refraction term"/>
          <p:cNvSpPr txBox="1"/>
          <p:nvPr/>
        </p:nvSpPr>
        <p:spPr>
          <a:xfrm>
            <a:off x="10190010" y="10952695"/>
            <a:ext cx="232758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Refraction term</a:t>
            </a:r>
          </a:p>
        </p:txBody>
      </p:sp>
      <p:sp>
        <p:nvSpPr>
          <p:cNvPr id="524" name="Line"/>
          <p:cNvSpPr/>
          <p:nvPr/>
        </p:nvSpPr>
        <p:spPr>
          <a:xfrm flipV="1">
            <a:off x="11191884" y="9022781"/>
            <a:ext cx="641004" cy="18573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fractive optic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</a:t>
            </a:r>
          </a:p>
        </p:txBody>
      </p:sp>
      <p:sp>
        <p:nvSpPr>
          <p:cNvPr id="527" name="X-ray…"/>
          <p:cNvSpPr txBox="1"/>
          <p:nvPr/>
        </p:nvSpPr>
        <p:spPr>
          <a:xfrm>
            <a:off x="1521899" y="3168500"/>
            <a:ext cx="61740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buSzPct val="100000"/>
              <a:buFont typeface="Helvetica"/>
              <a:buChar char="·"/>
              <a:defRPr b="1" sz="2400">
                <a:latin typeface="+mn-lt"/>
                <a:ea typeface="+mn-ea"/>
                <a:cs typeface="+mn-cs"/>
                <a:sym typeface="Verdana"/>
              </a:defRPr>
            </a:lvl1pPr>
            <a:lvl2pPr marL="457200" indent="0" algn="l" defTabSz="457200">
              <a:buSzPct val="25000"/>
              <a:buFont typeface="Helvetica"/>
              <a:buChar char="l"/>
              <a:defRPr sz="2400">
                <a:latin typeface="+mn-lt"/>
                <a:ea typeface="+mn-ea"/>
                <a:cs typeface="+mn-cs"/>
                <a:sym typeface="Verdana"/>
              </a:defRPr>
            </a:lvl2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X-ray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index &lt; 1</a:t>
            </a: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528" name="Neutron…"/>
          <p:cNvSpPr txBox="1"/>
          <p:nvPr/>
        </p:nvSpPr>
        <p:spPr>
          <a:xfrm>
            <a:off x="9213525" y="3003550"/>
            <a:ext cx="61740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Neutron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Index &lt; 1 for b&gt;1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With neutrons, Lens effect from magnetism is small, hence “CRL”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529" name="Low Z materials with low absorption. Be, Al."/>
          <p:cNvSpPr txBox="1"/>
          <p:nvPr/>
        </p:nvSpPr>
        <p:spPr>
          <a:xfrm>
            <a:off x="520700" y="6651249"/>
            <a:ext cx="6003614" cy="45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>
            <a:lvl1pPr algn="l" defTabSz="4572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Low Z materials with low absorption. Be, Al.</a:t>
            </a:r>
          </a:p>
        </p:txBody>
      </p:sp>
      <p:sp>
        <p:nvSpPr>
          <p:cNvPr id="530" name="High b materials with low absorption. Mg2F"/>
          <p:cNvSpPr txBox="1"/>
          <p:nvPr/>
        </p:nvSpPr>
        <p:spPr>
          <a:xfrm>
            <a:off x="9893300" y="6778249"/>
            <a:ext cx="5896209" cy="45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High b materials with low absorption. Mg</a:t>
            </a:r>
            <a:r>
              <a:rPr baseline="-5999"/>
              <a:t>2</a:t>
            </a:r>
            <a:r>
              <a:t>F</a:t>
            </a:r>
          </a:p>
        </p:txBody>
      </p:sp>
      <p:pic>
        <p:nvPicPr>
          <p:cNvPr id="531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5950" y="9502999"/>
            <a:ext cx="3892950" cy="157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4718" y="4912731"/>
            <a:ext cx="28575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65991" y="4786510"/>
            <a:ext cx="35052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3129" y="4870598"/>
            <a:ext cx="36703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Line"/>
          <p:cNvSpPr/>
          <p:nvPr/>
        </p:nvSpPr>
        <p:spPr>
          <a:xfrm>
            <a:off x="3403600" y="5752791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6" name="Line"/>
          <p:cNvSpPr/>
          <p:nvPr/>
        </p:nvSpPr>
        <p:spPr>
          <a:xfrm>
            <a:off x="12618590" y="5673199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43585" y="6045339"/>
            <a:ext cx="1520896" cy="3124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Line"/>
          <p:cNvSpPr/>
          <p:nvPr/>
        </p:nvSpPr>
        <p:spPr>
          <a:xfrm>
            <a:off x="3403600" y="7403791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9" name="CRL’s are a reasonable way to have low absorption with…"/>
          <p:cNvSpPr txBox="1"/>
          <p:nvPr/>
        </p:nvSpPr>
        <p:spPr>
          <a:xfrm>
            <a:off x="520700" y="8302249"/>
            <a:ext cx="7693111" cy="81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CRL’s are a reasonable way to have low absorption with</a:t>
            </a: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sufficient refraction</a:t>
            </a:r>
          </a:p>
        </p:txBody>
      </p:sp>
      <p:pic>
        <p:nvPicPr>
          <p:cNvPr id="540" name="image16.png" descr="image1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6090" y="9481039"/>
            <a:ext cx="4607570" cy="1623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543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449" y="5715724"/>
            <a:ext cx="5057551" cy="34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X-ray and neutrons…"/>
          <p:cNvSpPr txBox="1"/>
          <p:nvPr/>
        </p:nvSpPr>
        <p:spPr>
          <a:xfrm>
            <a:off x="1206500" y="3831849"/>
            <a:ext cx="13849312" cy="106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and neutrons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Playing with phase of partial ray reflected from a given layer in the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547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449" y="4864824"/>
            <a:ext cx="5057551" cy="34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X-rays:…"/>
          <p:cNvSpPr txBox="1"/>
          <p:nvPr/>
        </p:nvSpPr>
        <p:spPr>
          <a:xfrm>
            <a:off x="1206500" y="3831849"/>
            <a:ext cx="13645467" cy="779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X-rays: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Superstructure often used as “monochromator” - also in focusing geometry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When used as monochromator, use one of the first “side peaks” on the </a:t>
            </a:r>
            <a:br/>
            <a:r>
              <a:t>reflectivity curve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6932" y="4350593"/>
            <a:ext cx="5791201" cy="55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853" y="-965266"/>
            <a:ext cx="8023344" cy="5331066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Neutrons:…"/>
          <p:cNvSpPr txBox="1"/>
          <p:nvPr/>
        </p:nvSpPr>
        <p:spPr>
          <a:xfrm>
            <a:off x="390234" y="3844549"/>
            <a:ext cx="13824532" cy="788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Neutrons: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Superstructure “extends” the total-reflection range in Q by “Bragg peaks”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ideally a wide, flat distribution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used in all kinds of neutron optics, but specifically in guides - “optical fibre”</a:t>
            </a:r>
          </a:p>
        </p:txBody>
      </p:sp>
      <p:sp>
        <p:nvSpPr>
          <p:cNvPr id="553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5859" y="3226352"/>
            <a:ext cx="10473982" cy="6832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7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58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56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7683500"/>
            <a:ext cx="9719985" cy="3225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38473" y="2922073"/>
            <a:ext cx="6286501" cy="4739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654" y="7454900"/>
            <a:ext cx="6923021" cy="533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66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54800" y="10008714"/>
            <a:ext cx="5753100" cy="337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33200" y="9956800"/>
            <a:ext cx="4635500" cy="3708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68" name="image18.png" descr="image1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58181" y="4874369"/>
            <a:ext cx="4399401" cy="2747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psd_1e9_new copy.pdf" descr="psd_1e9_new copy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512865" y="12700"/>
            <a:ext cx="7083613" cy="547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517324" y="3309624"/>
            <a:ext cx="3981938" cy="300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530196" y="5847987"/>
            <a:ext cx="3675993" cy="2837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17.png" descr="image17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977477" y="4121411"/>
            <a:ext cx="11107746" cy="4011043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Example suite - instruments: 247 McStas 63 McXt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 - instruments:</a:t>
            </a:r>
            <a:br/>
            <a:r>
              <a:t>247 McStas</a:t>
            </a:r>
            <a:br/>
            <a:r>
              <a:t>63 McXtrace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57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 some sense you already “know” these codes… They are what you have been running in the elearn1 “simulator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some sense you already “know” these codes… They are what you have been running in the elearn1 “simulator”</a:t>
            </a:r>
          </a:p>
        </p:txBody>
      </p:sp>
      <p:pic>
        <p:nvPicPr>
          <p:cNvPr id="204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05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08" name="McStas &amp; McXt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&amp; McXtrace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afariScreenSnapz051.png" descr="SafariScreenSnapz05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24997" y="3833674"/>
            <a:ext cx="10594436" cy="952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afariScreenSnapz053.png" descr="SafariScreenSnapz05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52105" y="3770558"/>
            <a:ext cx="8740620" cy="669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afariScreenSnapz052.png" descr="SafariScreenSnapz0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94757" y="8775157"/>
            <a:ext cx="8941516" cy="6609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ee what is “under the hood” in the simulator - and work with it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975" indent="-180975">
              <a:defRPr sz="4400"/>
            </a:pPr>
          </a:p>
          <a:p>
            <a:pPr marL="180975" indent="-180975">
              <a:defRPr sz="4400"/>
            </a:pPr>
            <a:r>
              <a:t>See what is “under the hood” in the simulator - and work with it!</a:t>
            </a:r>
          </a:p>
          <a:p>
            <a:pPr marL="180975" indent="-180975">
              <a:defRPr sz="4400"/>
            </a:pPr>
          </a:p>
          <a:p>
            <a:pPr marL="180975" indent="-180975">
              <a:defRPr sz="4400"/>
            </a:pPr>
          </a:p>
          <a:p>
            <a:pPr marL="180975" indent="-180975">
              <a:defRPr sz="4400"/>
            </a:pPr>
          </a:p>
          <a:p>
            <a:pPr marL="180975" indent="-180975">
              <a:defRPr sz="4400"/>
            </a:pPr>
          </a:p>
          <a:p>
            <a:pPr marL="180975" indent="-180975">
              <a:defRPr sz="4400"/>
            </a:pPr>
          </a:p>
          <a:p>
            <a:pPr marL="180975" indent="-180975">
              <a:defRPr sz="4400"/>
            </a:pPr>
            <a:r>
              <a:t>Produce an instrument model</a:t>
            </a:r>
          </a:p>
        </p:txBody>
      </p:sp>
      <p:pic>
        <p:nvPicPr>
          <p:cNvPr id="21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1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20" name="Purpose of today’s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Purpose of today’s activities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5416" y="4951847"/>
            <a:ext cx="5212081" cy="346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ANSsimple.png" descr="SANSsimp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9220" y="10018103"/>
            <a:ext cx="5220708" cy="151712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91589" y="10214838"/>
            <a:ext cx="391490" cy="38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77389" y="10214838"/>
            <a:ext cx="391490" cy="38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93389" y="10214838"/>
            <a:ext cx="391490" cy="38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990267" y="10214838"/>
            <a:ext cx="391491" cy="384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25909" y="5327627"/>
            <a:ext cx="2899055" cy="2097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lexible, general simulation utility for neutron scattering experiments.…"/>
          <p:cNvSpPr txBox="1"/>
          <p:nvPr>
            <p:ph type="body" idx="1"/>
          </p:nvPr>
        </p:nvSpPr>
        <p:spPr>
          <a:xfrm>
            <a:off x="1092200" y="3035300"/>
            <a:ext cx="13824002" cy="9969500"/>
          </a:xfrm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</a:t>
            </a:r>
            <a:r>
              <a:rPr b="1"/>
              <a:t>M</a:t>
            </a:r>
            <a:r>
              <a:t>onte </a:t>
            </a:r>
            <a:r>
              <a:rPr b="1"/>
              <a:t>c</a:t>
            </a:r>
            <a:r>
              <a:t>arlo </a:t>
            </a:r>
            <a:r>
              <a:rPr b="1"/>
              <a:t>S</a:t>
            </a:r>
            <a:r>
              <a:t>imulation of </a:t>
            </a:r>
            <a:r>
              <a:rPr b="1"/>
              <a:t>t</a:t>
            </a:r>
            <a:r>
              <a:t>riple </a:t>
            </a:r>
            <a:r>
              <a:rPr b="1"/>
              <a:t>a</a:t>
            </a:r>
            <a:r>
              <a:t>xis </a:t>
            </a:r>
            <a:r>
              <a:rPr b="1"/>
              <a:t>s</a:t>
            </a:r>
            <a:r>
              <a:t>pectrometers</a:t>
            </a:r>
          </a:p>
          <a:p>
            <a:pPr/>
          </a:p>
          <a:p>
            <a:pPr/>
            <a:r>
              <a:t>Developed at DTU Physics, ILL, PSI, Uni CPH, </a:t>
            </a:r>
            <a:r>
              <a:rPr b="1"/>
              <a:t>ESS</a:t>
            </a:r>
          </a:p>
          <a:p>
            <a:pPr/>
          </a:p>
          <a:p>
            <a:pPr/>
            <a:r>
              <a:t>V. 1.0 by K Nielsen &amp; K Lefmann (1998) RISØ</a:t>
            </a:r>
          </a:p>
          <a:p>
            <a:pPr/>
          </a:p>
          <a:p>
            <a:pPr/>
            <a:r>
              <a:t>Currently ~ 4 people full time plus students</a:t>
            </a:r>
          </a:p>
        </p:txBody>
      </p:sp>
      <p:pic>
        <p:nvPicPr>
          <p:cNvPr id="23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3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236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59300" y="7857358"/>
            <a:ext cx="1727200" cy="166764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" name="Group"/>
          <p:cNvGrpSpPr/>
          <p:nvPr/>
        </p:nvGrpSpPr>
        <p:grpSpPr>
          <a:xfrm>
            <a:off x="6985000" y="7934904"/>
            <a:ext cx="1699518" cy="915417"/>
            <a:chOff x="0" y="5841"/>
            <a:chExt cx="1699517" cy="915416"/>
          </a:xfrm>
        </p:grpSpPr>
        <p:sp>
          <p:nvSpPr>
            <p:cNvPr id="240" name="Rectangle"/>
            <p:cNvSpPr/>
            <p:nvPr/>
          </p:nvSpPr>
          <p:spPr>
            <a:xfrm>
              <a:off x="0" y="33837"/>
              <a:ext cx="1687711" cy="870646"/>
            </a:xfrm>
            <a:prstGeom prst="rect">
              <a:avLst/>
            </a:prstGeom>
            <a:noFill/>
            <a:ln w="381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4186" marR="54186" algn="l" defTabSz="599016">
                <a:lnSpc>
                  <a:spcPct val="93000"/>
                </a:lnSpc>
                <a:defRPr sz="32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41" name="GNU GPL license…"/>
            <p:cNvSpPr txBox="1"/>
            <p:nvPr/>
          </p:nvSpPr>
          <p:spPr>
            <a:xfrm>
              <a:off x="10417" y="5842"/>
              <a:ext cx="1689101" cy="915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/>
            <a:p>
              <a:pPr marL="7066" marR="7066" defTabSz="599016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698500" algn="l"/>
                  <a:tab pos="1371600" algn="l"/>
                  <a:tab pos="17145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+mn-lt"/>
                  <a:ea typeface="+mn-ea"/>
                  <a:cs typeface="+mn-cs"/>
                  <a:sym typeface="Verdana"/>
                </a:rPr>
                <a:t> GNU GPL license</a:t>
              </a:r>
              <a:endParaRPr sz="2000">
                <a:latin typeface="+mn-lt"/>
                <a:ea typeface="+mn-ea"/>
                <a:cs typeface="+mn-cs"/>
                <a:sym typeface="Verdana"/>
              </a:endParaRPr>
            </a:p>
            <a:p>
              <a:pPr marL="7066" marR="7066" defTabSz="599016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698500" algn="l"/>
                  <a:tab pos="1371600" algn="l"/>
                  <a:tab pos="1714500" algn="l"/>
                </a:tabLst>
                <a:defRPr sz="2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pPr>
              <a:r>
                <a:t>Open Source</a:t>
              </a:r>
            </a:p>
          </p:txBody>
        </p:sp>
      </p:grpSp>
      <p:sp>
        <p:nvSpPr>
          <p:cNvPr id="243" name="mcstas-users@mcstas.org mailinglist"/>
          <p:cNvSpPr txBox="1"/>
          <p:nvPr/>
        </p:nvSpPr>
        <p:spPr>
          <a:xfrm>
            <a:off x="7480300" y="10485967"/>
            <a:ext cx="87249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rPr>
                <a:hlinkClick r:id="rId7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244" name="Project website at…"/>
          <p:cNvSpPr txBox="1"/>
          <p:nvPr/>
        </p:nvSpPr>
        <p:spPr>
          <a:xfrm>
            <a:off x="1104900" y="10160000"/>
            <a:ext cx="59563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Project website at</a:t>
            </a:r>
          </a:p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rPr>
                <a:hlinkClick r:id="rId8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86836" y="5567133"/>
            <a:ext cx="6711643" cy="5111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49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7.jpg" descr="Image7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2700" y="2963897"/>
            <a:ext cx="16256000" cy="884145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McXtrace - same idea, but for X-rays (2009-)"/>
          <p:cNvSpPr txBox="1"/>
          <p:nvPr/>
        </p:nvSpPr>
        <p:spPr>
          <a:xfrm>
            <a:off x="1183200" y="101600"/>
            <a:ext cx="13824000" cy="2747734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l" defTabSz="1727200">
              <a:defRPr b="1" sz="4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McXtrace - same idea, but for X-rays (2009-)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8250" y="11360150"/>
            <a:ext cx="5943601" cy="109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7969" y="3942015"/>
            <a:ext cx="8773808" cy="63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921" y="4951269"/>
            <a:ext cx="7785100" cy="574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Both neutrons and X-rays interact with atoms"/>
          <p:cNvSpPr txBox="1"/>
          <p:nvPr>
            <p:ph type="title"/>
          </p:nvPr>
        </p:nvSpPr>
        <p:spPr>
          <a:xfrm>
            <a:off x="-1" y="651749"/>
            <a:ext cx="16230601" cy="1755525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defTabSz="886968">
              <a:defRPr sz="6402"/>
            </a:lvl1pPr>
          </a:lstStyle>
          <a:p>
            <a:pPr/>
            <a:r>
              <a:t>Both neutrons and X-rays interact with atoms</a:t>
            </a:r>
          </a:p>
        </p:txBody>
      </p:sp>
      <p:sp>
        <p:nvSpPr>
          <p:cNvPr id="261" name="X-rays “see” the electron cloud surrounding the atomic nucleus – the higher atomic no. ‘Z’, the more scattering…"/>
          <p:cNvSpPr txBox="1"/>
          <p:nvPr>
            <p:ph type="body" idx="1"/>
          </p:nvPr>
        </p:nvSpPr>
        <p:spPr>
          <a:xfrm>
            <a:off x="927199" y="1461840"/>
            <a:ext cx="14566901" cy="1067990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6695" indent="-85951">
              <a:spcBef>
                <a:spcPts val="0"/>
              </a:spcBef>
              <a:buClr>
                <a:srgbClr val="9B3333"/>
              </a:buClr>
              <a:buFont typeface="Verdana"/>
              <a:defRPr sz="3400"/>
            </a:pPr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X-rays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electron cloud surrounding the atomic nucleus – the higher atomic no. ‘Z’, the more scattering</a:t>
            </a: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In contrast neutrons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nucleus – no simple connection between level of scattering and atomic no.</a:t>
            </a: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Result: Two very different response/contrasts</a:t>
            </a:r>
          </a:p>
        </p:txBody>
      </p:sp>
      <p:pic>
        <p:nvPicPr>
          <p:cNvPr id="262" name="DTU_logo.png" descr="DT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7250" y="11741150"/>
            <a:ext cx="488951" cy="665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91684" y="11744126"/>
            <a:ext cx="939801" cy="660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4.png" descr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8719" y="11632969"/>
            <a:ext cx="1440161" cy="745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Oval"/>
          <p:cNvSpPr/>
          <p:nvPr/>
        </p:nvSpPr>
        <p:spPr>
          <a:xfrm>
            <a:off x="165100" y="7708900"/>
            <a:ext cx="2866331" cy="1797593"/>
          </a:xfrm>
          <a:prstGeom prst="ellipse">
            <a:avLst/>
          </a:prstGeom>
          <a:ln w="50800">
            <a:solidFill>
              <a:srgbClr val="666666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" name="Line"/>
          <p:cNvSpPr/>
          <p:nvPr/>
        </p:nvSpPr>
        <p:spPr>
          <a:xfrm>
            <a:off x="2984499" y="8851899"/>
            <a:ext cx="7161611" cy="14991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7" name="Large contrast H vs D,…"/>
          <p:cNvSpPr txBox="1"/>
          <p:nvPr/>
        </p:nvSpPr>
        <p:spPr>
          <a:xfrm>
            <a:off x="10152916" y="9626600"/>
            <a:ext cx="4627167" cy="1498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Large contrast H vs D,</a:t>
            </a:r>
          </a:p>
          <a:p>
            <a:pPr algn="l">
              <a:defRPr sz="3200"/>
            </a:pPr>
            <a:r>
              <a:t>ideal for biological systems,</a:t>
            </a:r>
          </a:p>
          <a:p>
            <a:pPr algn="l">
              <a:defRPr sz="3200"/>
            </a:pPr>
            <a:r>
              <a:t>via deuteration</a:t>
            </a:r>
          </a:p>
        </p:txBody>
      </p:sp>
      <p:sp>
        <p:nvSpPr>
          <p:cNvPr id="268" name="Neutron magnetic moment,…"/>
          <p:cNvSpPr txBox="1"/>
          <p:nvPr/>
        </p:nvSpPr>
        <p:spPr>
          <a:xfrm>
            <a:off x="9018449" y="3695700"/>
            <a:ext cx="5930901" cy="14986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Neutron magnetic moment,</a:t>
            </a:r>
          </a:p>
          <a:p>
            <a:pPr algn="l">
              <a:defRPr sz="3200"/>
            </a:pPr>
            <a:r>
              <a:t>sensitivity to magnetical structures,</a:t>
            </a:r>
          </a:p>
          <a:p>
            <a:pPr algn="l">
              <a:defRPr sz="3200"/>
            </a:pPr>
            <a:r>
              <a:t>polarization techniques (Larmor)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8250" y="11360150"/>
            <a:ext cx="5943601" cy="109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7969" y="3942015"/>
            <a:ext cx="8773808" cy="63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921" y="4951269"/>
            <a:ext cx="7785100" cy="574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Both neutrons and X-rays interact with atoms"/>
          <p:cNvSpPr txBox="1"/>
          <p:nvPr>
            <p:ph type="title"/>
          </p:nvPr>
        </p:nvSpPr>
        <p:spPr>
          <a:xfrm>
            <a:off x="-1" y="651749"/>
            <a:ext cx="16230601" cy="1755525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defTabSz="886968">
              <a:defRPr sz="6402"/>
            </a:lvl1pPr>
          </a:lstStyle>
          <a:p>
            <a:pPr/>
            <a:r>
              <a:t>Both neutrons and X-rays interact with atoms</a:t>
            </a:r>
          </a:p>
        </p:txBody>
      </p:sp>
      <p:sp>
        <p:nvSpPr>
          <p:cNvPr id="274" name="X-rays “see” the electron cloud surrounding the atomic nucleus – the higher atomic no. ‘Z’, the more scattering…"/>
          <p:cNvSpPr txBox="1"/>
          <p:nvPr>
            <p:ph type="body" idx="1"/>
          </p:nvPr>
        </p:nvSpPr>
        <p:spPr>
          <a:xfrm>
            <a:off x="927199" y="1461840"/>
            <a:ext cx="14566901" cy="1067990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6695" indent="-85951">
              <a:spcBef>
                <a:spcPts val="0"/>
              </a:spcBef>
              <a:buClr>
                <a:srgbClr val="9B3333"/>
              </a:buClr>
              <a:buFont typeface="Verdana"/>
              <a:defRPr sz="3400"/>
            </a:pPr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X-rays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electron cloud surrounding the atomic nucleus – the higher atomic no. ‘Z’, the more scattering</a:t>
            </a: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In contrast neutrons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nucleus – no simple connection between level of scattering and atomic no.</a:t>
            </a: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Result: Two very different response/contrasts</a:t>
            </a:r>
          </a:p>
        </p:txBody>
      </p:sp>
      <p:pic>
        <p:nvPicPr>
          <p:cNvPr id="275" name="DTU_logo.png" descr="DT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7250" y="11741150"/>
            <a:ext cx="488951" cy="665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91684" y="11744126"/>
            <a:ext cx="939801" cy="660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4.png" descr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8719" y="11632969"/>
            <a:ext cx="1440161" cy="74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5717775"/>
            <a:ext cx="16256000" cy="26046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9" name="Oval"/>
          <p:cNvSpPr/>
          <p:nvPr/>
        </p:nvSpPr>
        <p:spPr>
          <a:xfrm>
            <a:off x="10377983" y="5245100"/>
            <a:ext cx="2961164" cy="3755697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0" name="Line"/>
          <p:cNvSpPr/>
          <p:nvPr/>
        </p:nvSpPr>
        <p:spPr>
          <a:xfrm flipH="1" flipV="1">
            <a:off x="11993661" y="8995271"/>
            <a:ext cx="271807" cy="905389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1" name="Low velocities makes beam-tailoring…"/>
          <p:cNvSpPr txBox="1"/>
          <p:nvPr/>
        </p:nvSpPr>
        <p:spPr>
          <a:xfrm>
            <a:off x="10561414" y="9896683"/>
            <a:ext cx="5367140" cy="96520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Low velocities makes beam-tailoring</a:t>
            </a:r>
          </a:p>
          <a:p>
            <a:pPr algn="l">
              <a:defRPr sz="2800"/>
            </a:pPr>
            <a:r>
              <a:t>using mechanical devices feasible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During WW2, “numerical experiments” were applied at Los Alamos for solving mathematical complications of computing fission, criticality, neutronics, hydrodynamics, thermonuclear detonation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During WW2, “numerical experiments” were applied at Los Alamos for solving mathematical complications of computing fission, criticality, neutronics, hydrodynamics, thermonuclear detonation etc.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Notable fathers:   John v. Neumann  Stanislav Ulam Nicholas Metropolis</a:t>
            </a:r>
          </a:p>
          <a:p>
            <a:pPr/>
            <a:r>
              <a:t>Named “Monte Carlo” after Ulam’s fathers frequent visits to the Monte Carlo casino in Las Vegas</a:t>
            </a:r>
          </a:p>
          <a:p>
            <a:pPr/>
            <a:r>
              <a:t>Initially “implemented” by letting large numbers of women use tabularized random numbers and hand calculators for individual particle calculations</a:t>
            </a:r>
          </a:p>
          <a:p>
            <a:pPr/>
            <a:r>
              <a:t>Later, analogue and digital computing devices were used</a:t>
            </a:r>
          </a:p>
        </p:txBody>
      </p:sp>
      <p:pic>
        <p:nvPicPr>
          <p:cNvPr id="284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85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88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John_von_Neumann_ID_badge.png" descr="John_von_Neumann_ID_bad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05777" y="4876800"/>
            <a:ext cx="2172272" cy="25738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2" name="Metropolis_Nicholas_Badge-1.gif" descr="Metropolis_Nicholas_Badge-1.g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79200" y="4831644"/>
            <a:ext cx="1924129" cy="26641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3" name="240px-Stanislaw_Ulam_ID_badge-1.png" descr="240px-Stanislaw_Ulam_ID_badge-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0577" y="4854222"/>
            <a:ext cx="2470429" cy="25836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39381" y="-117494"/>
            <a:ext cx="4196077" cy="298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